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98" r:id="rId2"/>
  </p:sldMasterIdLst>
  <p:notesMasterIdLst>
    <p:notesMasterId r:id="rId29"/>
  </p:notesMasterIdLst>
  <p:sldIdLst>
    <p:sldId id="497" r:id="rId3"/>
    <p:sldId id="2829" r:id="rId4"/>
    <p:sldId id="2828" r:id="rId5"/>
    <p:sldId id="2863" r:id="rId6"/>
    <p:sldId id="2855" r:id="rId7"/>
    <p:sldId id="2831" r:id="rId8"/>
    <p:sldId id="2835" r:id="rId9"/>
    <p:sldId id="2839" r:id="rId10"/>
    <p:sldId id="2843" r:id="rId11"/>
    <p:sldId id="2834" r:id="rId12"/>
    <p:sldId id="2833" r:id="rId13"/>
    <p:sldId id="2832" r:id="rId14"/>
    <p:sldId id="2840" r:id="rId15"/>
    <p:sldId id="2841" r:id="rId16"/>
    <p:sldId id="2844" r:id="rId17"/>
    <p:sldId id="2836" r:id="rId18"/>
    <p:sldId id="2837" r:id="rId19"/>
    <p:sldId id="2845" r:id="rId20"/>
    <p:sldId id="2846" r:id="rId21"/>
    <p:sldId id="2850" r:id="rId22"/>
    <p:sldId id="2864" r:id="rId23"/>
    <p:sldId id="2865" r:id="rId24"/>
    <p:sldId id="2866" r:id="rId25"/>
    <p:sldId id="2867" r:id="rId26"/>
    <p:sldId id="2854" r:id="rId27"/>
    <p:sldId id="2868" r:id="rId28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3E2C33-70E6-4B49-A483-973A9767C05A}">
          <p14:sldIdLst>
            <p14:sldId id="497"/>
            <p14:sldId id="2829"/>
            <p14:sldId id="2828"/>
            <p14:sldId id="2863"/>
            <p14:sldId id="2855"/>
            <p14:sldId id="2831"/>
            <p14:sldId id="2835"/>
            <p14:sldId id="2839"/>
            <p14:sldId id="2843"/>
            <p14:sldId id="2834"/>
            <p14:sldId id="2833"/>
            <p14:sldId id="2832"/>
            <p14:sldId id="2840"/>
            <p14:sldId id="2841"/>
            <p14:sldId id="2844"/>
            <p14:sldId id="2836"/>
            <p14:sldId id="2837"/>
            <p14:sldId id="2845"/>
            <p14:sldId id="2846"/>
            <p14:sldId id="2850"/>
            <p14:sldId id="2864"/>
            <p14:sldId id="2865"/>
            <p14:sldId id="2866"/>
            <p14:sldId id="2867"/>
            <p14:sldId id="2854"/>
            <p14:sldId id="28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93035" autoAdjust="0"/>
  </p:normalViewPr>
  <p:slideViewPr>
    <p:cSldViewPr snapToGrid="0" snapToObjects="1">
      <p:cViewPr varScale="1">
        <p:scale>
          <a:sx n="107" d="100"/>
          <a:sy n="107" d="100"/>
        </p:scale>
        <p:origin x="782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14-1-2019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dPkWDqks3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303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2500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Data.world</a:t>
            </a:r>
            <a:endParaRPr lang="nl-NL" dirty="0"/>
          </a:p>
          <a:p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https://youtu.be/kdPkWDqks3g</a:t>
            </a:r>
            <a:endParaRPr lang="nl-NL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0:58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7954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Iteratief – keer terug naar voorgaande stap om meer data, andere </a:t>
            </a:r>
            <a:r>
              <a:rPr lang="nl-NL" dirty="0" err="1"/>
              <a:t>wrangling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7351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https://help.data.world/hc/en-us/articles/360006491854-What-does-data-world-do- - video?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4346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1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02406" indent="-202406">
              <a:lnSpc>
                <a:spcPts val="1650"/>
              </a:lnSpc>
              <a:spcAft>
                <a:spcPts val="0"/>
              </a:spcAft>
              <a:defRPr sz="1425" b="0" i="0">
                <a:latin typeface="Arial" pitchFamily="34" charset="0"/>
                <a:cs typeface="Arial"/>
              </a:defRPr>
            </a:lvl1pPr>
            <a:lvl2pPr marL="406004" indent="-203597" algn="l">
              <a:buSzPct val="100000"/>
              <a:buFont typeface="Arial" pitchFamily="34" charset="0"/>
              <a:buChar char="–"/>
              <a:tabLst>
                <a:tab pos="739379" algn="l"/>
              </a:tabLst>
              <a:defRPr sz="1200" i="0" baseline="0">
                <a:latin typeface="Arial" pitchFamily="34" charset="0"/>
                <a:cs typeface="Arial" pitchFamily="34" charset="0"/>
              </a:defRPr>
            </a:lvl2pPr>
            <a:lvl3pPr marL="572691" indent="-158354">
              <a:buFont typeface="Arial" pitchFamily="34" charset="0"/>
              <a:buChar char="•"/>
              <a:defRPr sz="900" baseline="0">
                <a:latin typeface="Arial" pitchFamily="34" charset="0"/>
              </a:defRPr>
            </a:lvl3pPr>
            <a:lvl4pPr marL="751285" indent="-167879">
              <a:buFont typeface="Arial" pitchFamily="34" charset="0"/>
              <a:buChar char="–"/>
              <a:defRPr sz="900" baseline="0">
                <a:latin typeface="Arial" pitchFamily="34" charset="0"/>
              </a:defRPr>
            </a:lvl4pPr>
            <a:lvl5pPr marL="495300" indent="-161925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050"/>
              <a:t>Xxxx</a:t>
            </a:r>
          </a:p>
          <a:p>
            <a:pPr lvl="2"/>
            <a:r>
              <a:rPr lang="nl-NL" sz="1050"/>
              <a:t>Xxx</a:t>
            </a:r>
          </a:p>
          <a:p>
            <a:pPr lvl="3"/>
            <a:r>
              <a:rPr lang="nl-NL" sz="105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375798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15" y="2089707"/>
            <a:ext cx="3332991" cy="105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00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/>
            </a:lvl1pPr>
          </a:lstStyle>
          <a:p>
            <a:r>
              <a:rPr lang="en-US" dirty="0"/>
              <a:t>hallo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1"/>
            <a:ext cx="7886700" cy="11803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3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HALLO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3"/>
            <a:ext cx="7886700" cy="14275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7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5" y="444793"/>
            <a:ext cx="7886700" cy="76494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27" baseline="0"/>
            </a:lvl1pPr>
          </a:lstStyle>
          <a:p>
            <a:r>
              <a:rPr lang="en-US" dirty="0" err="1"/>
              <a:t>Luxe</a:t>
            </a:r>
            <a:r>
              <a:rPr lang="en-US" dirty="0"/>
              <a:t> agenda -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285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170642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32680" y="150333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114301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176659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176659" y="401586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238697" y="402009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60027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/>
              <a:t>Basic agenda –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32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 de 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1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51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71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592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79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797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820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65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968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882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88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649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7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502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39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696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829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478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773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397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498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67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49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21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7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76650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529844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669741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098916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1325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172401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199272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54225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118673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04774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993363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808565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67006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257951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6356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418429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16305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976910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06532" y="565920"/>
            <a:ext cx="5535959" cy="347839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82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49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5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9543" y="3417274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7910" y="3114560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4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39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3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53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14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63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61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14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0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77" y="2264640"/>
            <a:ext cx="2022767" cy="6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62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15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0392" y="249492"/>
            <a:ext cx="925462" cy="378042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5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40937" indent="-240937">
              <a:lnSpc>
                <a:spcPts val="1964"/>
              </a:lnSpc>
              <a:spcAft>
                <a:spcPts val="0"/>
              </a:spcAft>
              <a:defRPr sz="1687" b="0" i="0">
                <a:latin typeface="Arial" pitchFamily="34" charset="0"/>
                <a:cs typeface="Arial"/>
              </a:defRPr>
            </a:lvl1pPr>
            <a:lvl2pPr marL="483291" indent="-242354" algn="l">
              <a:buSzPct val="100000"/>
              <a:buFont typeface="Arial" pitchFamily="34" charset="0"/>
              <a:buChar char="–"/>
              <a:tabLst>
                <a:tab pos="880128" algn="l"/>
              </a:tabLst>
              <a:defRPr sz="1424" i="0" baseline="0">
                <a:latin typeface="Arial" pitchFamily="34" charset="0"/>
                <a:cs typeface="Arial" pitchFamily="34" charset="0"/>
              </a:defRPr>
            </a:lvl2pPr>
            <a:lvl3pPr marL="681710" indent="-188498">
              <a:buFont typeface="Arial" pitchFamily="34" charset="0"/>
              <a:buChar char="•"/>
              <a:defRPr sz="1055" baseline="0">
                <a:latin typeface="Arial" pitchFamily="34" charset="0"/>
              </a:defRPr>
            </a:lvl3pPr>
            <a:lvl4pPr marL="894301" indent="-199836">
              <a:buFont typeface="Arial" pitchFamily="34" charset="0"/>
              <a:buChar char="–"/>
              <a:defRPr sz="1055" baseline="0">
                <a:latin typeface="Arial" pitchFamily="34" charset="0"/>
              </a:defRPr>
            </a:lvl4pPr>
            <a:lvl5pPr marL="589586" indent="-192749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266"/>
              <a:t>Xxxx</a:t>
            </a:r>
          </a:p>
          <a:p>
            <a:pPr lvl="2"/>
            <a:r>
              <a:rPr lang="nl-NL" sz="1266"/>
              <a:t>Xxx</a:t>
            </a:r>
          </a:p>
          <a:p>
            <a:pPr lvl="3"/>
            <a:r>
              <a:rPr lang="nl-NL" sz="1266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74227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63" Type="http://schemas.openxmlformats.org/officeDocument/2006/relationships/image" Target="../media/image5.png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73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56" Type="http://schemas.openxmlformats.org/officeDocument/2006/relationships/slideLayout" Target="../slideLayouts/slideLayout71.xml"/><Relationship Id="rId64" Type="http://schemas.openxmlformats.org/officeDocument/2006/relationships/image" Target="../media/image6.png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6" r:id="rId15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88" y="273751"/>
            <a:ext cx="7886626" cy="994544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88" y="1369591"/>
            <a:ext cx="7886626" cy="3263243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9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  <p:sldLayoutId id="2147483750" r:id="rId52"/>
    <p:sldLayoutId id="2147483751" r:id="rId53"/>
    <p:sldLayoutId id="2147483752" r:id="rId54"/>
    <p:sldLayoutId id="2147483753" r:id="rId55"/>
    <p:sldLayoutId id="2147483754" r:id="rId56"/>
    <p:sldLayoutId id="2147483755" r:id="rId57"/>
    <p:sldLayoutId id="2147483756" r:id="rId58"/>
    <p:sldLayoutId id="2147483757" r:id="rId59"/>
    <p:sldLayoutId id="2147483758" r:id="rId60"/>
    <p:sldLayoutId id="2147483759" r:id="rId61"/>
  </p:sldLayoutIdLst>
  <p:hf sldNum="0" hdr="0" dt="0"/>
  <p:txStyles>
    <p:titleStyle>
      <a:lvl1pPr algn="l" defTabSz="642767" rtl="0" eaLnBrk="1" latinLnBrk="0" hangingPunct="1">
        <a:lnSpc>
          <a:spcPct val="90000"/>
        </a:lnSpc>
        <a:spcBef>
          <a:spcPct val="0"/>
        </a:spcBef>
        <a:buNone/>
        <a:defRPr sz="3164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160692" indent="-160692" algn="l" defTabSz="642767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482075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803459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124843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1285535" indent="0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176761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8994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377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176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384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767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151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53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6918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302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4968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069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events.rainfocus.com/widget/oracle/oow18/catalogoow18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jpe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youtu.be/kdPkWDqks3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715DF1B-B2B6-4543-979B-9A7CA95D8026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solidFill>
            <a:schemeClr val="tx2">
              <a:alpha val="87000"/>
            </a:schemeClr>
          </a:solidFill>
        </p:spPr>
        <p:txBody>
          <a:bodyPr/>
          <a:lstStyle/>
          <a:p>
            <a:r>
              <a:rPr lang="en-US" dirty="0"/>
              <a:t>Data Analytics on Oracle OpenWorld 2018 Session Details</a:t>
            </a:r>
            <a:endParaRPr lang="nl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411EA2-DB06-4FB5-AE65-098EBE38ACF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48" name="TextBox 47"/>
          <p:cNvSpPr txBox="1"/>
          <p:nvPr/>
        </p:nvSpPr>
        <p:spPr>
          <a:xfrm>
            <a:off x="719998" y="4264489"/>
            <a:ext cx="1067600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</a:t>
            </a:r>
          </a:p>
          <a:p>
            <a:r>
              <a:rPr lang="en-US" sz="1300" dirty="0"/>
              <a:t>AMIS</a:t>
            </a:r>
            <a:endParaRPr lang="nl-NL" sz="1300" dirty="0" err="1"/>
          </a:p>
        </p:txBody>
      </p:sp>
      <p:pic>
        <p:nvPicPr>
          <p:cNvPr id="17410" name="Picture 2" descr="Image result for business understanding">
            <a:extLst>
              <a:ext uri="{FF2B5EF4-FFF2-40B4-BE49-F238E27FC236}">
                <a16:creationId xmlns:a16="http://schemas.microsoft.com/office/drawing/2014/main" id="{3E416294-ECC1-4BD7-B9F4-91147AB09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61" y="1080000"/>
            <a:ext cx="4000678" cy="27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8AF8-2C0A-4371-84FF-A74168E9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Wrangling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C7D8-530B-42B2-8BCA-F3887C315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24FD8-FCD3-4171-9E67-CD70EF152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6148" name="Picture 4" descr="C:\Users\lucas_j\AppData\Local\Temp\SNAGHTMLdbd1828.PNG">
            <a:extLst>
              <a:ext uri="{FF2B5EF4-FFF2-40B4-BE49-F238E27FC236}">
                <a16:creationId xmlns:a16="http://schemas.microsoft.com/office/drawing/2014/main" id="{6364E915-7D9E-4F7C-A9EC-8A4EB47C5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3" y="667050"/>
            <a:ext cx="7116127" cy="256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3B4E6F-DE74-4CCC-A110-31E8A0194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261" y="3024433"/>
            <a:ext cx="5213496" cy="1691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26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56EE-CE59-45D4-95F8-EA52D6F5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EFB1-14D8-4760-A538-7A44E54F8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C704B-5CD5-4933-8618-CBDBB7502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122" name="Picture 2" descr="Image result for wrangling">
            <a:extLst>
              <a:ext uri="{FF2B5EF4-FFF2-40B4-BE49-F238E27FC236}">
                <a16:creationId xmlns:a16="http://schemas.microsoft.com/office/drawing/2014/main" id="{3A26DF8B-2715-41F4-8153-1316C211E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533944"/>
            <a:ext cx="6896100" cy="432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749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7416-7098-418E-8087-8CF3FE2D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kneden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810B7-689F-44CF-BC41-B7B283749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Ruwe ingrediënten combineren en manipuleren tot de juiste vorm en samenstelling is bereikt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F4BCE3-C09A-4D59-A0AA-D142E1959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4098" name="Picture 2" descr="Image result for kneading">
            <a:extLst>
              <a:ext uri="{FF2B5EF4-FFF2-40B4-BE49-F238E27FC236}">
                <a16:creationId xmlns:a16="http://schemas.microsoft.com/office/drawing/2014/main" id="{1304855A-7227-498F-8DAF-ED928101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940" y="1524000"/>
            <a:ext cx="5027660" cy="33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0EF4F1-401C-48D2-A782-49D5023EC162}"/>
              </a:ext>
            </a:extLst>
          </p:cNvPr>
          <p:cNvSpPr txBox="1"/>
          <p:nvPr/>
        </p:nvSpPr>
        <p:spPr>
          <a:xfrm rot="1754513">
            <a:off x="2842261" y="3786996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CurveDown">
              <a:avLst/>
            </a:prstTxWarp>
            <a:spAutoFit/>
          </a:bodyPr>
          <a:lstStyle/>
          <a:p>
            <a:r>
              <a:rPr lang="nl-NL" sz="2000" dirty="0">
                <a:solidFill>
                  <a:schemeClr val="bg2">
                    <a:lumMod val="75000"/>
                  </a:schemeClr>
                </a:solidFill>
              </a:rPr>
              <a:t>Data</a:t>
            </a:r>
            <a:endParaRPr lang="en-NL" sz="2000" dirty="0" err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04D57-0F2B-4B97-A053-FCEFCF423490}"/>
              </a:ext>
            </a:extLst>
          </p:cNvPr>
          <p:cNvSpPr txBox="1"/>
          <p:nvPr/>
        </p:nvSpPr>
        <p:spPr>
          <a:xfrm rot="19489519">
            <a:off x="6179885" y="3368045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CurveUp">
              <a:avLst/>
            </a:prstTxWarp>
            <a:spAutoFit/>
          </a:bodyPr>
          <a:lstStyle/>
          <a:p>
            <a:r>
              <a:rPr lang="nl-NL" sz="2000" dirty="0">
                <a:solidFill>
                  <a:schemeClr val="accent3">
                    <a:lumMod val="75000"/>
                  </a:schemeClr>
                </a:solidFill>
              </a:rPr>
              <a:t>Data</a:t>
            </a:r>
            <a:endParaRPr lang="en-NL" sz="2000" dirty="0" err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2CD9E-F35D-4EC4-91C9-E1D0FE21D197}"/>
              </a:ext>
            </a:extLst>
          </p:cNvPr>
          <p:cNvSpPr txBox="1"/>
          <p:nvPr/>
        </p:nvSpPr>
        <p:spPr>
          <a:xfrm rot="2891337">
            <a:off x="3092512" y="1957227"/>
            <a:ext cx="1251946" cy="200055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Chevro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nl-NL" sz="1300" dirty="0">
                <a:solidFill>
                  <a:srgbClr val="C00000"/>
                </a:solidFill>
              </a:rPr>
              <a:t>AMIS Consultant</a:t>
            </a:r>
            <a:endParaRPr lang="en-NL" sz="13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729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0B25A86-6B95-41C6-89E2-A36128C17FA0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06E72D94-B2C9-436F-9E53-09CD74C791F2}"/>
              </a:ext>
            </a:extLst>
          </p:cNvPr>
          <p:cNvSpPr/>
          <p:nvPr/>
        </p:nvSpPr>
        <p:spPr>
          <a:xfrm>
            <a:off x="5619034" y="1270410"/>
            <a:ext cx="1724968" cy="896843"/>
          </a:xfrm>
          <a:prstGeom prst="wedgeRectCallout">
            <a:avLst>
              <a:gd name="adj1" fmla="val -57694"/>
              <a:gd name="adj2" fmla="val 88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Relationele Database</a:t>
            </a:r>
          </a:p>
          <a:p>
            <a:r>
              <a:rPr lang="nl-NL" sz="1200" dirty="0" err="1"/>
              <a:t>NoSQL</a:t>
            </a:r>
            <a:r>
              <a:rPr lang="nl-NL" sz="1200" dirty="0"/>
              <a:t> Database</a:t>
            </a:r>
          </a:p>
          <a:p>
            <a:r>
              <a:rPr lang="nl-NL" sz="1200" dirty="0" err="1"/>
              <a:t>Hadoop</a:t>
            </a:r>
            <a:endParaRPr lang="nl-NL" sz="1200" dirty="0"/>
          </a:p>
          <a:p>
            <a:r>
              <a:rPr lang="nl-NL" sz="1200" dirty="0"/>
              <a:t>Object Store</a:t>
            </a:r>
            <a:endParaRPr lang="en-NL" sz="1200" dirty="0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AE983F62-A66F-4FEE-9531-93A5CCD52C83}"/>
              </a:ext>
            </a:extLst>
          </p:cNvPr>
          <p:cNvSpPr/>
          <p:nvPr/>
        </p:nvSpPr>
        <p:spPr>
          <a:xfrm>
            <a:off x="1745749" y="288000"/>
            <a:ext cx="3060032" cy="1916911"/>
          </a:xfrm>
          <a:prstGeom prst="wedgeRectCallout">
            <a:avLst>
              <a:gd name="adj1" fmla="val 19285"/>
              <a:gd name="adj2" fmla="val 5831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Verken, visualiseer, beschrijf</a:t>
            </a:r>
          </a:p>
          <a:p>
            <a:r>
              <a:rPr lang="nl-NL" sz="1200" dirty="0"/>
              <a:t>Extract, </a:t>
            </a:r>
            <a:r>
              <a:rPr lang="nl-NL" sz="1200" dirty="0" err="1"/>
              <a:t>parse,interpret</a:t>
            </a:r>
            <a:r>
              <a:rPr lang="nl-NL" sz="1200" dirty="0"/>
              <a:t> </a:t>
            </a:r>
          </a:p>
          <a:p>
            <a:r>
              <a:rPr lang="nl-NL" sz="1200" dirty="0" err="1"/>
              <a:t>Cleanse</a:t>
            </a:r>
            <a:r>
              <a:rPr lang="nl-NL" sz="1200" dirty="0"/>
              <a:t> &amp; </a:t>
            </a:r>
            <a:r>
              <a:rPr lang="nl-NL" sz="1200" dirty="0" err="1"/>
              <a:t>Validate</a:t>
            </a:r>
            <a:endParaRPr lang="nl-NL" sz="1200" dirty="0"/>
          </a:p>
          <a:p>
            <a:r>
              <a:rPr lang="nl-NL" sz="1200" dirty="0"/>
              <a:t>Filter, </a:t>
            </a:r>
            <a:r>
              <a:rPr lang="nl-NL" sz="1200" dirty="0" err="1"/>
              <a:t>Deduplicate</a:t>
            </a:r>
            <a:r>
              <a:rPr lang="nl-NL" sz="1200" dirty="0"/>
              <a:t>, </a:t>
            </a:r>
            <a:r>
              <a:rPr lang="nl-NL" sz="1200" dirty="0" err="1"/>
              <a:t>Denormalize</a:t>
            </a:r>
            <a:endParaRPr lang="nl-NL" sz="1200" dirty="0"/>
          </a:p>
          <a:p>
            <a:r>
              <a:rPr lang="nl-NL" sz="1200" dirty="0" err="1"/>
              <a:t>Unify</a:t>
            </a:r>
            <a:r>
              <a:rPr lang="nl-NL" sz="1200" dirty="0"/>
              <a:t> (units, </a:t>
            </a:r>
            <a:r>
              <a:rPr lang="nl-NL" sz="1200" dirty="0" err="1"/>
              <a:t>language</a:t>
            </a:r>
            <a:r>
              <a:rPr lang="nl-NL" sz="1200" dirty="0"/>
              <a:t>, spelling, </a:t>
            </a:r>
            <a:r>
              <a:rPr lang="nl-NL" sz="1200" dirty="0" err="1"/>
              <a:t>coding</a:t>
            </a:r>
            <a:r>
              <a:rPr lang="nl-NL" sz="1200" dirty="0"/>
              <a:t>)</a:t>
            </a:r>
          </a:p>
          <a:p>
            <a:r>
              <a:rPr lang="nl-NL" sz="1200" dirty="0" err="1"/>
              <a:t>Convert</a:t>
            </a:r>
            <a:r>
              <a:rPr lang="nl-NL" sz="1200" dirty="0"/>
              <a:t> &amp; </a:t>
            </a:r>
            <a:r>
              <a:rPr lang="nl-NL" sz="1200" dirty="0" err="1"/>
              <a:t>Transform</a:t>
            </a:r>
            <a:endParaRPr lang="nl-NL" sz="1200" dirty="0"/>
          </a:p>
          <a:p>
            <a:r>
              <a:rPr lang="nl-NL" sz="1200" dirty="0"/>
              <a:t>Anonimiseer, </a:t>
            </a:r>
            <a:r>
              <a:rPr lang="nl-NL" sz="1200" dirty="0" err="1"/>
              <a:t>Obfuscate</a:t>
            </a:r>
            <a:r>
              <a:rPr lang="nl-NL" sz="1200" dirty="0"/>
              <a:t>/</a:t>
            </a:r>
            <a:r>
              <a:rPr lang="nl-NL" sz="1200" dirty="0" err="1"/>
              <a:t>Redact</a:t>
            </a:r>
            <a:endParaRPr lang="nl-NL" sz="1200" dirty="0"/>
          </a:p>
          <a:p>
            <a:r>
              <a:rPr lang="nl-NL" sz="1200" dirty="0" err="1"/>
              <a:t>Enrich</a:t>
            </a:r>
            <a:endParaRPr lang="nl-NL" sz="1200" dirty="0"/>
          </a:p>
          <a:p>
            <a:r>
              <a:rPr lang="nl-NL" sz="1200" dirty="0" err="1"/>
              <a:t>Join</a:t>
            </a:r>
            <a:r>
              <a:rPr lang="nl-NL" sz="1200" dirty="0"/>
              <a:t>, </a:t>
            </a:r>
            <a:r>
              <a:rPr lang="nl-NL" sz="1200" dirty="0" err="1"/>
              <a:t>Aggregate</a:t>
            </a:r>
            <a:endParaRPr lang="nl-NL" sz="1200" dirty="0"/>
          </a:p>
          <a:p>
            <a:r>
              <a:rPr lang="nl-NL" sz="1200" dirty="0"/>
              <a:t>Feature engineering</a:t>
            </a:r>
            <a:endParaRPr lang="en-NL" sz="1200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DABBAAB-9E88-4E0D-9203-8F5ECA3C943E}"/>
              </a:ext>
            </a:extLst>
          </p:cNvPr>
          <p:cNvSpPr/>
          <p:nvPr/>
        </p:nvSpPr>
        <p:spPr>
          <a:xfrm>
            <a:off x="5481873" y="2976247"/>
            <a:ext cx="2230575" cy="1921889"/>
          </a:xfrm>
          <a:prstGeom prst="wedgeRectCallout">
            <a:avLst>
              <a:gd name="adj1" fmla="val -78468"/>
              <a:gd name="adj2" fmla="val -226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OCR</a:t>
            </a:r>
          </a:p>
          <a:p>
            <a:r>
              <a:rPr lang="nl-NL" sz="1200" dirty="0"/>
              <a:t>Speech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Text</a:t>
            </a:r>
            <a:endParaRPr lang="nl-NL" sz="1200" dirty="0"/>
          </a:p>
          <a:p>
            <a:r>
              <a:rPr lang="nl-NL" sz="1200" dirty="0"/>
              <a:t>Sentiment Analysis</a:t>
            </a:r>
          </a:p>
          <a:p>
            <a:r>
              <a:rPr lang="nl-NL" sz="1200" dirty="0"/>
              <a:t>Gist / Topics </a:t>
            </a:r>
            <a:r>
              <a:rPr lang="nl-NL" sz="1200" dirty="0" err="1"/>
              <a:t>extraction</a:t>
            </a:r>
            <a:endParaRPr lang="nl-NL" sz="1200" dirty="0"/>
          </a:p>
          <a:p>
            <a:r>
              <a:rPr lang="nl-NL" sz="1200" dirty="0"/>
              <a:t>Image </a:t>
            </a:r>
            <a:r>
              <a:rPr lang="nl-NL" sz="1200" dirty="0" err="1"/>
              <a:t>recognition</a:t>
            </a:r>
            <a:endParaRPr lang="nl-NL" sz="1200" dirty="0"/>
          </a:p>
          <a:p>
            <a:r>
              <a:rPr lang="nl-NL" sz="1200" dirty="0" err="1"/>
              <a:t>Translation</a:t>
            </a:r>
            <a:endParaRPr lang="nl-NL" sz="1200" dirty="0"/>
          </a:p>
          <a:p>
            <a:r>
              <a:rPr lang="nl-NL" sz="1200" dirty="0"/>
              <a:t>Spelling </a:t>
            </a:r>
            <a:r>
              <a:rPr lang="nl-NL" sz="1200" dirty="0" err="1"/>
              <a:t>correction</a:t>
            </a:r>
            <a:endParaRPr lang="nl-NL" sz="1200" dirty="0"/>
          </a:p>
          <a:p>
            <a:r>
              <a:rPr lang="nl-NL" sz="1200" dirty="0" err="1"/>
              <a:t>Anomaly</a:t>
            </a:r>
            <a:r>
              <a:rPr lang="nl-NL" sz="1200" dirty="0"/>
              <a:t> </a:t>
            </a:r>
            <a:r>
              <a:rPr lang="nl-NL" sz="1200" dirty="0" err="1"/>
              <a:t>detection</a:t>
            </a:r>
            <a:endParaRPr lang="nl-NL" sz="1200" dirty="0"/>
          </a:p>
          <a:p>
            <a:r>
              <a:rPr lang="nl-NL" sz="1200" dirty="0" err="1"/>
              <a:t>Classification</a:t>
            </a:r>
            <a:endParaRPr lang="nl-NL" sz="1200" dirty="0"/>
          </a:p>
          <a:p>
            <a:r>
              <a:rPr lang="nl-NL" sz="1200" dirty="0" err="1"/>
              <a:t>Principal</a:t>
            </a:r>
            <a:r>
              <a:rPr lang="nl-NL" sz="1200" dirty="0"/>
              <a:t> Component Analysis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B051D8C-D25C-4354-A8F3-DB814B82B69C}"/>
              </a:ext>
            </a:extLst>
          </p:cNvPr>
          <p:cNvSpPr/>
          <p:nvPr/>
        </p:nvSpPr>
        <p:spPr>
          <a:xfrm rot="16200000">
            <a:off x="3877660" y="2991999"/>
            <a:ext cx="13808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E822BA-B2E7-4CC2-BEDF-99945E9D9399}"/>
              </a:ext>
            </a:extLst>
          </p:cNvPr>
          <p:cNvSpPr/>
          <p:nvPr/>
        </p:nvSpPr>
        <p:spPr>
          <a:xfrm rot="16200000">
            <a:off x="4155773" y="3205039"/>
            <a:ext cx="13808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DB88B07C-AA6F-4715-B88F-82B9D642B715}"/>
              </a:ext>
            </a:extLst>
          </p:cNvPr>
          <p:cNvSpPr/>
          <p:nvPr/>
        </p:nvSpPr>
        <p:spPr>
          <a:xfrm>
            <a:off x="922855" y="3471640"/>
            <a:ext cx="1724968" cy="1338954"/>
          </a:xfrm>
          <a:prstGeom prst="wedgeRectCallout">
            <a:avLst>
              <a:gd name="adj1" fmla="val 78807"/>
              <a:gd name="adj2" fmla="val -51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Open Data </a:t>
            </a:r>
            <a:r>
              <a:rPr lang="nl-NL" sz="1200" dirty="0" err="1"/>
              <a:t>APIs</a:t>
            </a:r>
            <a:r>
              <a:rPr lang="nl-NL" sz="1200" dirty="0"/>
              <a:t> (overheden, </a:t>
            </a:r>
            <a:r>
              <a:rPr lang="nl-NL" sz="1200" dirty="0" err="1"/>
              <a:t>NGOs</a:t>
            </a:r>
            <a:r>
              <a:rPr lang="nl-NL" sz="1200" dirty="0"/>
              <a:t>, bedrijven)</a:t>
            </a:r>
          </a:p>
          <a:p>
            <a:r>
              <a:rPr lang="nl-NL" sz="1200" dirty="0" err="1"/>
              <a:t>Social</a:t>
            </a:r>
            <a:r>
              <a:rPr lang="nl-NL" sz="1200" dirty="0"/>
              <a:t> Media</a:t>
            </a:r>
          </a:p>
          <a:p>
            <a:r>
              <a:rPr lang="nl-NL" sz="1200" dirty="0" err="1"/>
              <a:t>Kaggle</a:t>
            </a:r>
            <a:r>
              <a:rPr lang="nl-NL" sz="1200" dirty="0"/>
              <a:t>, </a:t>
            </a:r>
            <a:r>
              <a:rPr lang="nl-NL" sz="1200" dirty="0" err="1"/>
              <a:t>data.world</a:t>
            </a:r>
            <a:endParaRPr lang="nl-NL" sz="1200" dirty="0"/>
          </a:p>
          <a:p>
            <a:r>
              <a:rPr lang="nl-NL" sz="1200" dirty="0" err="1"/>
              <a:t>DaaS</a:t>
            </a:r>
            <a:r>
              <a:rPr lang="nl-NL" sz="1200" dirty="0"/>
              <a:t>-aanbieders</a:t>
            </a:r>
            <a:endParaRPr lang="en-NL" sz="12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A38F5D3-8434-4366-93BD-B0C5132208FA}"/>
              </a:ext>
            </a:extLst>
          </p:cNvPr>
          <p:cNvSpPr/>
          <p:nvPr/>
        </p:nvSpPr>
        <p:spPr>
          <a:xfrm rot="7564080">
            <a:off x="1672117" y="2082776"/>
            <a:ext cx="232099" cy="3581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84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Warehouse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Lake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Wrangling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3rd party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algorithms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accent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accent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insight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Business Intelligence</a:t>
            </a:r>
            <a:endParaRPr lang="en-NL" sz="1200" dirty="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F9570062-135B-4264-87D1-6B9959A7B3E2}"/>
              </a:ext>
            </a:extLst>
          </p:cNvPr>
          <p:cNvSpPr/>
          <p:nvPr/>
        </p:nvSpPr>
        <p:spPr>
          <a:xfrm>
            <a:off x="4629752" y="726769"/>
            <a:ext cx="3460102" cy="1274998"/>
          </a:xfrm>
          <a:prstGeom prst="wedgeRectCallout">
            <a:avLst>
              <a:gd name="adj1" fmla="val -7227"/>
              <a:gd name="adj2" fmla="val 11194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Ontwerp Visualisatie, Rapport, Dashboard, Notificatie, Animatie, </a:t>
            </a:r>
            <a:r>
              <a:rPr lang="nl-NL" sz="1200" dirty="0" err="1"/>
              <a:t>self-service</a:t>
            </a:r>
            <a:r>
              <a:rPr lang="nl-NL" sz="1200" dirty="0"/>
              <a:t> data verkenning voorziening </a:t>
            </a:r>
          </a:p>
          <a:p>
            <a:r>
              <a:rPr lang="nl-NL" sz="1200" dirty="0"/>
              <a:t>Multi-</a:t>
            </a:r>
            <a:r>
              <a:rPr lang="nl-NL" sz="1200" dirty="0" err="1"/>
              <a:t>channel</a:t>
            </a:r>
            <a:r>
              <a:rPr lang="nl-NL" sz="1200" dirty="0"/>
              <a:t>, pull/push, distributie, conditie</a:t>
            </a:r>
          </a:p>
          <a:p>
            <a:r>
              <a:rPr lang="nl-NL" sz="1200" dirty="0"/>
              <a:t>Implementeer | Test | </a:t>
            </a:r>
            <a:r>
              <a:rPr lang="nl-NL" sz="1200" dirty="0" err="1"/>
              <a:t>Roll</a:t>
            </a:r>
            <a:r>
              <a:rPr lang="nl-NL" sz="1200" dirty="0"/>
              <a:t> Out | </a:t>
            </a:r>
            <a:r>
              <a:rPr lang="nl-NL" sz="1200" dirty="0" err="1"/>
              <a:t>Operate</a:t>
            </a:r>
            <a:endParaRPr lang="nl-NL" sz="1200" dirty="0"/>
          </a:p>
          <a:p>
            <a:r>
              <a:rPr lang="nl-NL" sz="1200" dirty="0" err="1"/>
              <a:t>Enforce</a:t>
            </a:r>
            <a:r>
              <a:rPr lang="nl-NL" sz="1200" dirty="0"/>
              <a:t> Data </a:t>
            </a:r>
            <a:r>
              <a:rPr lang="nl-NL" sz="1200" dirty="0" err="1"/>
              <a:t>Authorization</a:t>
            </a:r>
            <a:endParaRPr lang="en-NL" sz="1200" dirty="0"/>
          </a:p>
        </p:txBody>
      </p:sp>
      <p:pic>
        <p:nvPicPr>
          <p:cNvPr id="13314" name="Picture 2" descr="Image result for bi tools">
            <a:extLst>
              <a:ext uri="{FF2B5EF4-FFF2-40B4-BE49-F238E27FC236}">
                <a16:creationId xmlns:a16="http://schemas.microsoft.com/office/drawing/2014/main" id="{6045C574-45C4-43B6-9A5D-DA130618D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367" y="3360595"/>
            <a:ext cx="2999105" cy="15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87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Warehouse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Lake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Wrangling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3rd party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algorithms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700145" y="1973476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bg1">
                    <a:lumMod val="50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bg1">
                    <a:lumMod val="50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bg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bg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Business insight: what, when, who and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why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522483" y="1846333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8023409" y="1898212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Business Intelligence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641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D5D5-1813-476D-8A43-5B0F1856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Niveaus van AI/Machine Learning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11142-40E0-4BC3-8FD6-00E1A797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Generic</a:t>
            </a:r>
            <a:r>
              <a:rPr lang="nl-NL" dirty="0"/>
              <a:t>, Out of </a:t>
            </a:r>
            <a:r>
              <a:rPr lang="nl-NL" dirty="0" err="1"/>
              <a:t>the</a:t>
            </a:r>
            <a:r>
              <a:rPr lang="nl-NL" dirty="0"/>
              <a:t> box, ready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(AI Services)</a:t>
            </a:r>
          </a:p>
          <a:p>
            <a:pPr lvl="1"/>
            <a:r>
              <a:rPr lang="nl-NL" dirty="0"/>
              <a:t>OCR, Image &amp; Video </a:t>
            </a:r>
            <a:r>
              <a:rPr lang="nl-NL" dirty="0" err="1"/>
              <a:t>Recognition</a:t>
            </a:r>
            <a:r>
              <a:rPr lang="nl-NL" dirty="0"/>
              <a:t>, Sentiment Analysis, Speech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, </a:t>
            </a:r>
            <a:r>
              <a:rPr lang="nl-NL" dirty="0" err="1"/>
              <a:t>Text</a:t>
            </a:r>
            <a:r>
              <a:rPr lang="nl-NL" dirty="0"/>
              <a:t> Gist/Summary,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Speech</a:t>
            </a:r>
          </a:p>
          <a:p>
            <a:r>
              <a:rPr lang="nl-NL" dirty="0" err="1"/>
              <a:t>Guided</a:t>
            </a:r>
            <a:r>
              <a:rPr lang="nl-NL" dirty="0"/>
              <a:t> training met je eigen data van een </a:t>
            </a:r>
            <a:r>
              <a:rPr lang="nl-NL" dirty="0" err="1"/>
              <a:t>voorgedefinieerd</a:t>
            </a:r>
            <a:r>
              <a:rPr lang="nl-NL" dirty="0"/>
              <a:t> model voor specifieke toepassing</a:t>
            </a:r>
          </a:p>
          <a:p>
            <a:pPr lvl="1"/>
            <a:r>
              <a:rPr lang="nl-NL" dirty="0" err="1"/>
              <a:t>IoT</a:t>
            </a:r>
            <a:r>
              <a:rPr lang="nl-NL" dirty="0"/>
              <a:t> </a:t>
            </a:r>
            <a:r>
              <a:rPr lang="nl-NL" dirty="0" err="1"/>
              <a:t>Predictive</a:t>
            </a:r>
            <a:r>
              <a:rPr lang="nl-NL" dirty="0"/>
              <a:t> Analytics, Forecast, </a:t>
            </a:r>
            <a:r>
              <a:rPr lang="nl-NL" dirty="0" err="1"/>
              <a:t>Recommendation</a:t>
            </a:r>
            <a:r>
              <a:rPr lang="nl-NL" dirty="0"/>
              <a:t>, </a:t>
            </a:r>
            <a:r>
              <a:rPr lang="nl-NL" dirty="0" err="1"/>
              <a:t>ChatBot</a:t>
            </a:r>
            <a:r>
              <a:rPr lang="nl-NL" dirty="0"/>
              <a:t>, Cloud Talent</a:t>
            </a:r>
          </a:p>
          <a:p>
            <a:r>
              <a:rPr lang="nl-NL" dirty="0"/>
              <a:t>Do </a:t>
            </a:r>
            <a:r>
              <a:rPr lang="nl-NL" dirty="0" err="1"/>
              <a:t>it</a:t>
            </a:r>
            <a:r>
              <a:rPr lang="nl-NL" dirty="0"/>
              <a:t> (</a:t>
            </a:r>
            <a:r>
              <a:rPr lang="nl-NL" dirty="0" err="1"/>
              <a:t>largely</a:t>
            </a:r>
            <a:r>
              <a:rPr lang="nl-NL" dirty="0"/>
              <a:t>) </a:t>
            </a:r>
            <a:r>
              <a:rPr lang="nl-NL" dirty="0" err="1"/>
              <a:t>yourself</a:t>
            </a:r>
            <a:r>
              <a:rPr lang="nl-NL" dirty="0"/>
              <a:t> ML </a:t>
            </a:r>
          </a:p>
          <a:p>
            <a:pPr lvl="1"/>
            <a:r>
              <a:rPr lang="nl-NL" dirty="0"/>
              <a:t>Train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model on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data set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frameworks</a:t>
            </a:r>
            <a:r>
              <a:rPr lang="nl-NL" dirty="0"/>
              <a:t>,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technologies</a:t>
            </a:r>
            <a:endParaRPr lang="nl-NL" dirty="0"/>
          </a:p>
          <a:p>
            <a:pPr lvl="1"/>
            <a:r>
              <a:rPr lang="nl-NL" dirty="0"/>
              <a:t>En: Google </a:t>
            </a:r>
            <a:r>
              <a:rPr lang="nl-NL" dirty="0" err="1"/>
              <a:t>AutoML</a:t>
            </a:r>
            <a:r>
              <a:rPr lang="nl-NL" dirty="0"/>
              <a:t> &amp; AWS </a:t>
            </a:r>
            <a:r>
              <a:rPr lang="nl-NL" dirty="0" err="1"/>
              <a:t>SageMaker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F640A-EE91-45FC-B115-EDF294311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36406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7D4CF-6E79-4BEF-B0C9-7BE1174AD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AWS AI &amp; Machine Learning (</a:t>
            </a:r>
            <a:r>
              <a:rPr lang="nl-NL" dirty="0" err="1"/>
              <a:t>powered</a:t>
            </a:r>
            <a:r>
              <a:rPr lang="nl-NL" dirty="0"/>
              <a:t>) services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FC6B4-98D3-4440-A4A1-C6756D279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7169" name="Picture 1" descr="VISION &#10;CHATØOtS &#10;SPEECH &#10;Al Services &#10;ML Services &#10;ML Framewoi•, &#10;+ Infrastructur &#10;Oxnet &#10;Amazon &#10;GLUON &#10;INTERFACES &#10;oe &#10;LANGUAGES &#10;AWS Gremgrass &#10;PYTbRCH &#10;FRAMEWORKS &#10;INFRASTRUCTURE ">
            <a:extLst>
              <a:ext uri="{FF2B5EF4-FFF2-40B4-BE49-F238E27FC236}">
                <a16:creationId xmlns:a16="http://schemas.microsoft.com/office/drawing/2014/main" id="{DD84AE36-6715-417F-9B87-C844A242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" y="1079838"/>
            <a:ext cx="9249103" cy="349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0A9430-043D-4711-9433-BD61CE723E02}"/>
              </a:ext>
            </a:extLst>
          </p:cNvPr>
          <p:cNvSpPr txBox="1"/>
          <p:nvPr/>
        </p:nvSpPr>
        <p:spPr>
          <a:xfrm>
            <a:off x="8165556" y="2170987"/>
            <a:ext cx="73898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/>
                </a:solidFill>
              </a:rPr>
              <a:t>Personalize</a:t>
            </a:r>
            <a:endParaRPr lang="en-NL" sz="1100" dirty="0" err="1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DFC576-C432-477A-B597-654D0512A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949" y="1832182"/>
            <a:ext cx="583013" cy="513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412D75-F8E9-4335-B87B-9F7E1ABE93E6}"/>
              </a:ext>
            </a:extLst>
          </p:cNvPr>
          <p:cNvSpPr txBox="1"/>
          <p:nvPr/>
        </p:nvSpPr>
        <p:spPr>
          <a:xfrm>
            <a:off x="6149008" y="2170987"/>
            <a:ext cx="54822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>
                <a:solidFill>
                  <a:schemeClr val="bg1"/>
                </a:solidFill>
              </a:rPr>
              <a:t>Forecast</a:t>
            </a:r>
            <a:endParaRPr lang="en-NL" sz="1100" dirty="0" err="1">
              <a:solidFill>
                <a:schemeClr val="bg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0652C8D-06C3-4888-9A06-15CC64CAA47F}"/>
              </a:ext>
            </a:extLst>
          </p:cNvPr>
          <p:cNvSpPr/>
          <p:nvPr/>
        </p:nvSpPr>
        <p:spPr>
          <a:xfrm>
            <a:off x="7397342" y="1986333"/>
            <a:ext cx="297180" cy="2050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CBAEAB-F145-46CA-8E2B-B48A31257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940" y="1900296"/>
            <a:ext cx="741519" cy="43996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D56CEB1-BD34-4B62-B8FA-BC266E18F966}"/>
              </a:ext>
            </a:extLst>
          </p:cNvPr>
          <p:cNvSpPr/>
          <p:nvPr/>
        </p:nvSpPr>
        <p:spPr>
          <a:xfrm>
            <a:off x="5135880" y="1965960"/>
            <a:ext cx="297180" cy="2050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48043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Warehouse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Lake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Wrangling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3rd party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algorithms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700145" y="1973476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bg1">
                    <a:lumMod val="50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bg1">
                    <a:lumMod val="50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bg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bg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Business insight: what, when, who and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why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522483" y="1846333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8023409" y="1898212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Business Intelligence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82871A26-0A6A-423A-AF33-8E93C00CE851}"/>
              </a:ext>
            </a:extLst>
          </p:cNvPr>
          <p:cNvSpPr/>
          <p:nvPr/>
        </p:nvSpPr>
        <p:spPr>
          <a:xfrm>
            <a:off x="4339304" y="669779"/>
            <a:ext cx="2480499" cy="1172289"/>
          </a:xfrm>
          <a:prstGeom prst="wedgeRectCallout">
            <a:avLst>
              <a:gd name="adj1" fmla="val 16827"/>
              <a:gd name="adj2" fmla="val 745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Selecteer algoritme</a:t>
            </a:r>
          </a:p>
          <a:p>
            <a:r>
              <a:rPr lang="nl-NL" sz="1200" dirty="0"/>
              <a:t>Configureer model</a:t>
            </a:r>
          </a:p>
          <a:p>
            <a:r>
              <a:rPr lang="nl-NL" sz="1200" dirty="0"/>
              <a:t>Train model met training data</a:t>
            </a:r>
          </a:p>
          <a:p>
            <a:r>
              <a:rPr lang="nl-NL" sz="1200" dirty="0"/>
              <a:t>Test Model</a:t>
            </a:r>
          </a:p>
          <a:p>
            <a:r>
              <a:rPr lang="nl-NL" sz="1200" dirty="0"/>
              <a:t>… itereer ….</a:t>
            </a:r>
          </a:p>
          <a:p>
            <a:r>
              <a:rPr lang="nl-NL" sz="1200" dirty="0"/>
              <a:t>Accepteer Model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381391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4A6C-2186-4DF1-9B0C-2D9E3D4C5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err="1"/>
              <a:t>Leveraging</a:t>
            </a:r>
            <a:r>
              <a:rPr lang="nl-NL" dirty="0"/>
              <a:t> Machine Learning </a:t>
            </a:r>
            <a:r>
              <a:rPr lang="nl-NL" dirty="0" err="1"/>
              <a:t>models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90948-DFC3-480C-A816-51A5BD72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590965-0A03-40A2-9818-7797BF54E2F3}"/>
              </a:ext>
            </a:extLst>
          </p:cNvPr>
          <p:cNvSpPr/>
          <p:nvPr/>
        </p:nvSpPr>
        <p:spPr>
          <a:xfrm>
            <a:off x="720003" y="2969088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3A8657-E5A5-4FC0-9564-326ACE206119}"/>
              </a:ext>
            </a:extLst>
          </p:cNvPr>
          <p:cNvSpPr/>
          <p:nvPr/>
        </p:nvSpPr>
        <p:spPr>
          <a:xfrm>
            <a:off x="2963938" y="2593174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60EEDA3-74F4-40EE-B20C-4FACC072B83A}"/>
              </a:ext>
            </a:extLst>
          </p:cNvPr>
          <p:cNvSpPr/>
          <p:nvPr/>
        </p:nvSpPr>
        <p:spPr>
          <a:xfrm>
            <a:off x="1786276" y="2466031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EEDAFC8-EADD-4B14-8A01-F5D1B2194D26}"/>
              </a:ext>
            </a:extLst>
          </p:cNvPr>
          <p:cNvSpPr/>
          <p:nvPr/>
        </p:nvSpPr>
        <p:spPr>
          <a:xfrm>
            <a:off x="4287202" y="2517910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55672B67-2BA5-46FF-9E52-681031058BE7}"/>
              </a:ext>
            </a:extLst>
          </p:cNvPr>
          <p:cNvSpPr/>
          <p:nvPr/>
        </p:nvSpPr>
        <p:spPr>
          <a:xfrm>
            <a:off x="5279378" y="2450766"/>
            <a:ext cx="876300" cy="767251"/>
          </a:xfrm>
          <a:prstGeom prst="cube">
            <a:avLst/>
          </a:prstGeom>
          <a:solidFill>
            <a:srgbClr val="EBF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ML Model</a:t>
            </a:r>
            <a:endParaRPr lang="en-NL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Partial Circle 9">
            <a:extLst>
              <a:ext uri="{FF2B5EF4-FFF2-40B4-BE49-F238E27FC236}">
                <a16:creationId xmlns:a16="http://schemas.microsoft.com/office/drawing/2014/main" id="{882D3B10-1138-4560-8BF9-3D811D33C4CA}"/>
              </a:ext>
            </a:extLst>
          </p:cNvPr>
          <p:cNvSpPr/>
          <p:nvPr/>
        </p:nvSpPr>
        <p:spPr>
          <a:xfrm>
            <a:off x="5783736" y="2259015"/>
            <a:ext cx="644069" cy="548896"/>
          </a:xfrm>
          <a:prstGeom prst="pie">
            <a:avLst>
              <a:gd name="adj1" fmla="val 10876556"/>
              <a:gd name="adj2" fmla="val 53393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1"/>
                </a:solidFill>
              </a:rPr>
              <a:t>API</a:t>
            </a:r>
          </a:p>
          <a:p>
            <a:pPr algn="ctr"/>
            <a:endParaRPr lang="en-NL" sz="12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43FB1F-C206-4BE5-A34C-0961A79E5FD3}"/>
              </a:ext>
            </a:extLst>
          </p:cNvPr>
          <p:cNvSpPr/>
          <p:nvPr/>
        </p:nvSpPr>
        <p:spPr>
          <a:xfrm>
            <a:off x="6885836" y="1407431"/>
            <a:ext cx="1305835" cy="774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Application</a:t>
            </a:r>
            <a:endParaRPr lang="en-NL" sz="1600" dirty="0"/>
          </a:p>
        </p:txBody>
      </p:sp>
      <p:pic>
        <p:nvPicPr>
          <p:cNvPr id="12" name="Picture 4" descr="Image result for user">
            <a:extLst>
              <a:ext uri="{FF2B5EF4-FFF2-40B4-BE49-F238E27FC236}">
                <a16:creationId xmlns:a16="http://schemas.microsoft.com/office/drawing/2014/main" id="{71C80300-38EC-40DC-B373-5200D4FCD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14" y="792000"/>
            <a:ext cx="702254" cy="67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2F12F587-D919-4BCB-B79E-9285FE133AD1}"/>
              </a:ext>
            </a:extLst>
          </p:cNvPr>
          <p:cNvSpPr/>
          <p:nvPr/>
        </p:nvSpPr>
        <p:spPr>
          <a:xfrm rot="19873166">
            <a:off x="6184822" y="1934750"/>
            <a:ext cx="890395" cy="349522"/>
          </a:xfrm>
          <a:prstGeom prst="left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712"/>
          </a:p>
        </p:txBody>
      </p:sp>
      <p:pic>
        <p:nvPicPr>
          <p:cNvPr id="14" name="Picture 6" descr="Image result for graduation hat">
            <a:extLst>
              <a:ext uri="{FF2B5EF4-FFF2-40B4-BE49-F238E27FC236}">
                <a16:creationId xmlns:a16="http://schemas.microsoft.com/office/drawing/2014/main" id="{31CA5D69-2F8A-48AA-9FD7-71DD0C238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0926">
            <a:off x="6474649" y="1077362"/>
            <a:ext cx="1169564" cy="71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39D0820D-4D60-4435-8DD5-EF3E73540283}"/>
              </a:ext>
            </a:extLst>
          </p:cNvPr>
          <p:cNvSpPr/>
          <p:nvPr/>
        </p:nvSpPr>
        <p:spPr>
          <a:xfrm>
            <a:off x="7664107" y="3578085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862979B-55E6-4B1D-A63C-09AB24D80225}"/>
              </a:ext>
            </a:extLst>
          </p:cNvPr>
          <p:cNvSpPr/>
          <p:nvPr/>
        </p:nvSpPr>
        <p:spPr>
          <a:xfrm>
            <a:off x="7905065" y="4546779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CD6F109-8081-4932-9609-B6501879F6A2}"/>
              </a:ext>
            </a:extLst>
          </p:cNvPr>
          <p:cNvSpPr/>
          <p:nvPr/>
        </p:nvSpPr>
        <p:spPr>
          <a:xfrm rot="16200000">
            <a:off x="8153941" y="4368657"/>
            <a:ext cx="13808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711AB63-7556-42E5-AFA4-73B1259AFE9E}"/>
              </a:ext>
            </a:extLst>
          </p:cNvPr>
          <p:cNvCxnSpPr>
            <a:stCxn id="17" idx="1"/>
          </p:cNvCxnSpPr>
          <p:nvPr/>
        </p:nvCxnSpPr>
        <p:spPr>
          <a:xfrm rot="10800000">
            <a:off x="6278881" y="2755069"/>
            <a:ext cx="1626185" cy="19467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Image result for business process">
            <a:extLst>
              <a:ext uri="{FF2B5EF4-FFF2-40B4-BE49-F238E27FC236}">
                <a16:creationId xmlns:a16="http://schemas.microsoft.com/office/drawing/2014/main" id="{8880F766-29B5-4518-A1FA-F928C4B5A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461" y="2624191"/>
            <a:ext cx="1839413" cy="79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3663108-EEB8-4161-9781-9FDFDED9F213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>
            <a:off x="6427805" y="2533464"/>
            <a:ext cx="1236302" cy="180005"/>
          </a:xfrm>
          <a:prstGeom prst="bentConnector3">
            <a:avLst>
              <a:gd name="adj1" fmla="val -23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7D350C8-AF5D-4262-9B81-568309563C55}"/>
              </a:ext>
            </a:extLst>
          </p:cNvPr>
          <p:cNvCxnSpPr>
            <a:cxnSpLocks/>
          </p:cNvCxnSpPr>
          <p:nvPr/>
        </p:nvCxnSpPr>
        <p:spPr>
          <a:xfrm rot="10800000">
            <a:off x="6437311" y="2532923"/>
            <a:ext cx="1929671" cy="214526"/>
          </a:xfrm>
          <a:prstGeom prst="bentConnector3">
            <a:avLst>
              <a:gd name="adj1" fmla="val 26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E9E953E-3E86-4330-9E0C-00083E0DC03D}"/>
              </a:ext>
            </a:extLst>
          </p:cNvPr>
          <p:cNvCxnSpPr/>
          <p:nvPr/>
        </p:nvCxnSpPr>
        <p:spPr>
          <a:xfrm rot="10800000">
            <a:off x="6374693" y="2640186"/>
            <a:ext cx="1289415" cy="505542"/>
          </a:xfrm>
          <a:prstGeom prst="bentConnector3">
            <a:avLst>
              <a:gd name="adj1" fmla="val 706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 descr="Image result for business understanding">
            <a:extLst>
              <a:ext uri="{FF2B5EF4-FFF2-40B4-BE49-F238E27FC236}">
                <a16:creationId xmlns:a16="http://schemas.microsoft.com/office/drawing/2014/main" id="{2F092115-2E34-4254-9418-6E9EBD62E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55" y="3496639"/>
            <a:ext cx="1767994" cy="123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C89BECF8-98DA-495A-8341-85A573DDDC66}"/>
              </a:ext>
            </a:extLst>
          </p:cNvPr>
          <p:cNvSpPr/>
          <p:nvPr/>
        </p:nvSpPr>
        <p:spPr>
          <a:xfrm rot="18423084">
            <a:off x="4873581" y="3278272"/>
            <a:ext cx="661120" cy="349522"/>
          </a:xfrm>
          <a:prstGeom prst="left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712" dirty="0"/>
          </a:p>
        </p:txBody>
      </p:sp>
    </p:spTree>
    <p:extLst>
      <p:ext uri="{BB962C8B-B14F-4D97-AF65-F5344CB8AC3E}">
        <p14:creationId xmlns:p14="http://schemas.microsoft.com/office/powerpoint/2010/main" val="206773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6" grpId="0" animBg="1"/>
      <p:bldP spid="17" grpId="0" animBg="1"/>
      <p:bldP spid="18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CBF2BD-C6E0-46D6-90E4-69B6F759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Propositie: Data Analytics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Mmmmmmmm</a:t>
            </a:r>
            <a:r>
              <a:rPr lang="nl-NL" dirty="0"/>
              <a:t>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F74ADD-C204-495F-8462-F01C0A1D0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1025" name="Picture 1" descr="E, &#10;E, &#10;E, &#10;J8K5 L I &#10;M3M, Nt N, NI &#10;q 01 &#10;01 &#10;Turninq Data into Value ">
            <a:extLst>
              <a:ext uri="{FF2B5EF4-FFF2-40B4-BE49-F238E27FC236}">
                <a16:creationId xmlns:a16="http://schemas.microsoft.com/office/drawing/2014/main" id="{3B730AAC-E6F3-42DA-8BFC-9E9D1E789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97" y="1889774"/>
            <a:ext cx="8294342" cy="236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131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[voorbeelden van] Technologie in Data Flow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Raw</a:t>
            </a:r>
            <a:r>
              <a:rPr lang="nl-NL" sz="1100" dirty="0"/>
              <a:t>/ </a:t>
            </a:r>
            <a:r>
              <a:rPr lang="nl-NL" sz="1100" dirty="0" err="1"/>
              <a:t>Operational</a:t>
            </a:r>
            <a:r>
              <a:rPr lang="nl-NL" sz="1100" dirty="0"/>
              <a:t> Data Sources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Pipeline</a:t>
            </a:r>
            <a:endParaRPr lang="en-NL" sz="12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700145" y="1973476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accent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accent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insight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522483" y="1846333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8023409" y="1898212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Business Intelligence</a:t>
            </a:r>
            <a:endParaRPr lang="en-NL" sz="1200" dirty="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A0EE858F-5EB0-405C-856C-F87FB3473D86}"/>
              </a:ext>
            </a:extLst>
          </p:cNvPr>
          <p:cNvSpPr/>
          <p:nvPr/>
        </p:nvSpPr>
        <p:spPr>
          <a:xfrm>
            <a:off x="2271301" y="693097"/>
            <a:ext cx="3246431" cy="1153236"/>
          </a:xfrm>
          <a:prstGeom prst="wedgeRectCallout">
            <a:avLst>
              <a:gd name="adj1" fmla="val -20518"/>
              <a:gd name="adj2" fmla="val 714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Oracle </a:t>
            </a:r>
            <a:r>
              <a:rPr lang="nl-NL" sz="1000" dirty="0" err="1"/>
              <a:t>Autonomous</a:t>
            </a:r>
            <a:r>
              <a:rPr lang="nl-NL" sz="1000" dirty="0"/>
              <a:t> Datawarehouse Cloud, AWS </a:t>
            </a:r>
            <a:r>
              <a:rPr lang="nl-NL" sz="1000" dirty="0" err="1"/>
              <a:t>RedShift</a:t>
            </a:r>
            <a:r>
              <a:rPr lang="nl-NL" sz="1000" dirty="0"/>
              <a:t>, Google </a:t>
            </a:r>
            <a:r>
              <a:rPr lang="nl-NL" sz="1000" dirty="0" err="1"/>
              <a:t>BigData</a:t>
            </a:r>
            <a:r>
              <a:rPr lang="nl-NL" sz="1000" dirty="0"/>
              <a:t>, </a:t>
            </a:r>
            <a:r>
              <a:rPr lang="nl-NL" sz="1000" dirty="0" err="1"/>
              <a:t>Azure</a:t>
            </a:r>
            <a:r>
              <a:rPr lang="nl-NL" sz="1000" dirty="0"/>
              <a:t> SQL Data Warehouse, </a:t>
            </a:r>
            <a:r>
              <a:rPr lang="nl-NL" sz="1000" dirty="0" err="1"/>
              <a:t>Azure</a:t>
            </a:r>
            <a:r>
              <a:rPr lang="nl-NL" sz="1000" dirty="0"/>
              <a:t> Data Lake Store, Oracle Database</a:t>
            </a:r>
          </a:p>
          <a:p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Cosmos</a:t>
            </a:r>
            <a:r>
              <a:rPr lang="nl-NL" sz="1000" dirty="0"/>
              <a:t> DB, </a:t>
            </a:r>
            <a:r>
              <a:rPr lang="nl-NL" sz="1000" dirty="0" err="1"/>
              <a:t>Elastic</a:t>
            </a:r>
            <a:r>
              <a:rPr lang="nl-NL" sz="1000" dirty="0"/>
              <a:t> Stack, </a:t>
            </a:r>
            <a:r>
              <a:rPr lang="nl-NL" sz="1000" dirty="0" err="1"/>
              <a:t>MongoDB,InfluxDB</a:t>
            </a:r>
            <a:r>
              <a:rPr lang="nl-NL" sz="1000" dirty="0"/>
              <a:t> Cassandra, AWS </a:t>
            </a:r>
            <a:r>
              <a:rPr lang="nl-NL" sz="1000" dirty="0" err="1"/>
              <a:t>DynamoDB</a:t>
            </a:r>
            <a:r>
              <a:rPr lang="nl-NL" sz="1000" dirty="0"/>
              <a:t>, Excel</a:t>
            </a:r>
          </a:p>
          <a:p>
            <a:r>
              <a:rPr lang="nl-NL" sz="1000" dirty="0" err="1"/>
              <a:t>Hadoop</a:t>
            </a:r>
            <a:r>
              <a:rPr lang="nl-NL" sz="1000" dirty="0"/>
              <a:t>, </a:t>
            </a:r>
            <a:r>
              <a:rPr lang="nl-NL" sz="1000" dirty="0" err="1"/>
              <a:t>Kafka</a:t>
            </a:r>
            <a:r>
              <a:rPr lang="nl-NL" sz="1000" dirty="0"/>
              <a:t>, Oracle </a:t>
            </a:r>
            <a:r>
              <a:rPr lang="nl-NL" sz="1000" dirty="0" err="1"/>
              <a:t>BigData</a:t>
            </a:r>
            <a:r>
              <a:rPr lang="nl-NL" sz="1000" dirty="0"/>
              <a:t> Cloud</a:t>
            </a:r>
          </a:p>
          <a:p>
            <a:r>
              <a:rPr lang="nl-NL" sz="1000" dirty="0"/>
              <a:t>AWS S3,  Oracle Storage, OneDrive, Google Storage</a:t>
            </a:r>
            <a:endParaRPr lang="en-NL" sz="1000" dirty="0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14AB4D56-0346-475B-A077-67D0AE2B1FF2}"/>
              </a:ext>
            </a:extLst>
          </p:cNvPr>
          <p:cNvSpPr/>
          <p:nvPr/>
        </p:nvSpPr>
        <p:spPr>
          <a:xfrm>
            <a:off x="140648" y="3464822"/>
            <a:ext cx="2653462" cy="1429448"/>
          </a:xfrm>
          <a:prstGeom prst="wedgeRectCallout">
            <a:avLst>
              <a:gd name="adj1" fmla="val 935"/>
              <a:gd name="adj2" fmla="val -9484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SQL, Java, Python, Node JS</a:t>
            </a:r>
          </a:p>
          <a:p>
            <a:r>
              <a:rPr lang="nl-NL" sz="1000" dirty="0"/>
              <a:t>SQL Developer, Apache </a:t>
            </a:r>
            <a:r>
              <a:rPr lang="nl-NL" sz="1000" dirty="0" err="1"/>
              <a:t>Spark</a:t>
            </a:r>
            <a:r>
              <a:rPr lang="nl-NL" sz="1000" dirty="0"/>
              <a:t>, </a:t>
            </a:r>
            <a:r>
              <a:rPr lang="nl-NL" sz="1000" dirty="0" err="1"/>
              <a:t>Drill</a:t>
            </a:r>
            <a:r>
              <a:rPr lang="nl-NL" sz="1000" dirty="0"/>
              <a:t>, Flink</a:t>
            </a:r>
          </a:p>
          <a:p>
            <a:r>
              <a:rPr lang="nl-NL" sz="1000" dirty="0"/>
              <a:t>Oracle Data Integration Platform Cloud, Oracle Integration Cloud &amp; Cloud Adapters</a:t>
            </a:r>
          </a:p>
          <a:p>
            <a:r>
              <a:rPr lang="nl-NL" sz="1000" dirty="0" err="1"/>
              <a:t>Kafka</a:t>
            </a:r>
            <a:r>
              <a:rPr lang="nl-NL" sz="1000" dirty="0"/>
              <a:t>, </a:t>
            </a:r>
            <a:r>
              <a:rPr lang="nl-NL" sz="1000" dirty="0" err="1"/>
              <a:t>Connectors</a:t>
            </a:r>
            <a:r>
              <a:rPr lang="nl-NL" sz="1000" dirty="0"/>
              <a:t>, KSQL &amp; Streams </a:t>
            </a:r>
            <a:r>
              <a:rPr lang="nl-NL" sz="1000" dirty="0" err="1"/>
              <a:t>Debezium</a:t>
            </a:r>
            <a:endParaRPr lang="nl-NL" sz="1000" dirty="0"/>
          </a:p>
          <a:p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EventHubs</a:t>
            </a:r>
            <a:endParaRPr lang="nl-NL" sz="1000" dirty="0"/>
          </a:p>
          <a:p>
            <a:r>
              <a:rPr lang="nl-NL" sz="1000" dirty="0"/>
              <a:t>AWS </a:t>
            </a:r>
            <a:r>
              <a:rPr lang="nl-NL" sz="1000" dirty="0" err="1"/>
              <a:t>Lambda</a:t>
            </a:r>
            <a:r>
              <a:rPr lang="nl-NL" sz="1000" dirty="0"/>
              <a:t>, SQS, SNS, </a:t>
            </a:r>
            <a:r>
              <a:rPr lang="nl-NL" sz="1000" dirty="0" err="1"/>
              <a:t>Glue</a:t>
            </a:r>
            <a:r>
              <a:rPr lang="nl-NL" sz="1000" dirty="0"/>
              <a:t>, </a:t>
            </a:r>
            <a:r>
              <a:rPr lang="nl-NL" sz="1000" dirty="0" err="1"/>
              <a:t>Kinesis</a:t>
            </a:r>
            <a:r>
              <a:rPr lang="nl-NL" sz="1000" dirty="0"/>
              <a:t>, Step </a:t>
            </a:r>
            <a:r>
              <a:rPr lang="nl-NL" sz="1000" dirty="0" err="1"/>
              <a:t>Functions</a:t>
            </a:r>
            <a:endParaRPr lang="en-NL" sz="1000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EFDE23F5-A1D2-4FFB-8309-568F1CCC404F}"/>
              </a:ext>
            </a:extLst>
          </p:cNvPr>
          <p:cNvSpPr/>
          <p:nvPr/>
        </p:nvSpPr>
        <p:spPr>
          <a:xfrm>
            <a:off x="2991333" y="3337152"/>
            <a:ext cx="2228367" cy="1442561"/>
          </a:xfrm>
          <a:prstGeom prst="wedgeRectCallout">
            <a:avLst>
              <a:gd name="adj1" fmla="val -13998"/>
              <a:gd name="adj2" fmla="val -9097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Jupyter</a:t>
            </a:r>
            <a:r>
              <a:rPr lang="nl-NL" sz="1000" dirty="0"/>
              <a:t> Notebooks, Python, Apache </a:t>
            </a:r>
            <a:r>
              <a:rPr lang="nl-NL" sz="1000" dirty="0" err="1"/>
              <a:t>Spark</a:t>
            </a:r>
            <a:r>
              <a:rPr lang="nl-NL" sz="1000" dirty="0"/>
              <a:t>, Java, R, Apache Zeppelin</a:t>
            </a:r>
          </a:p>
          <a:p>
            <a:r>
              <a:rPr lang="nl-NL" sz="1000" dirty="0"/>
              <a:t>SQL &amp; PL/SQL, SQL Developer, SPARQL</a:t>
            </a:r>
          </a:p>
          <a:p>
            <a:r>
              <a:rPr lang="nl-NL" sz="1000" dirty="0"/>
              <a:t>Oracle Analytics Cloud</a:t>
            </a:r>
          </a:p>
          <a:p>
            <a:r>
              <a:rPr lang="nl-NL" sz="1000" dirty="0"/>
              <a:t>Google Cloud </a:t>
            </a:r>
            <a:r>
              <a:rPr lang="nl-NL" sz="1000" dirty="0" err="1"/>
              <a:t>DataPrep</a:t>
            </a:r>
            <a:r>
              <a:rPr lang="nl-NL" sz="1000" dirty="0"/>
              <a:t>, </a:t>
            </a:r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Wrangler</a:t>
            </a:r>
            <a:r>
              <a:rPr lang="nl-NL" sz="1000" dirty="0"/>
              <a:t> (</a:t>
            </a:r>
            <a:r>
              <a:rPr lang="nl-NL" sz="1000" dirty="0" err="1"/>
              <a:t>Trifacta</a:t>
            </a:r>
            <a:r>
              <a:rPr lang="nl-NL" sz="1000" dirty="0"/>
              <a:t> </a:t>
            </a:r>
            <a:r>
              <a:rPr lang="nl-NL" sz="1000" dirty="0" err="1"/>
              <a:t>Wrangler</a:t>
            </a:r>
            <a:r>
              <a:rPr lang="nl-NL" sz="1000" dirty="0"/>
              <a:t>) </a:t>
            </a:r>
          </a:p>
          <a:p>
            <a:r>
              <a:rPr lang="nl-NL" sz="1000" dirty="0"/>
              <a:t>Google </a:t>
            </a:r>
            <a:r>
              <a:rPr lang="nl-NL" sz="1000" dirty="0" err="1"/>
              <a:t>BigQuery</a:t>
            </a:r>
            <a:endParaRPr lang="nl-NL" sz="1000" dirty="0"/>
          </a:p>
          <a:p>
            <a:r>
              <a:rPr lang="nl-NL" sz="1000" dirty="0"/>
              <a:t>Excel, </a:t>
            </a:r>
            <a:r>
              <a:rPr lang="nl-NL" sz="1000" dirty="0" err="1"/>
              <a:t>csvkit</a:t>
            </a:r>
            <a:r>
              <a:rPr lang="nl-NL" sz="1000" dirty="0"/>
              <a:t>, </a:t>
            </a:r>
            <a:r>
              <a:rPr lang="nl-NL" sz="1000" dirty="0" err="1"/>
              <a:t>Pentaho</a:t>
            </a:r>
            <a:endParaRPr lang="nl-NL" sz="1000" dirty="0"/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511EF335-BE9D-4A41-A333-79A89F3EB214}"/>
              </a:ext>
            </a:extLst>
          </p:cNvPr>
          <p:cNvSpPr/>
          <p:nvPr/>
        </p:nvSpPr>
        <p:spPr>
          <a:xfrm>
            <a:off x="5535638" y="3483265"/>
            <a:ext cx="2228367" cy="1429447"/>
          </a:xfrm>
          <a:prstGeom prst="wedgeRectCallout">
            <a:avLst>
              <a:gd name="adj1" fmla="val -13314"/>
              <a:gd name="adj2" fmla="val -6751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d3.js, </a:t>
            </a:r>
            <a:r>
              <a:rPr lang="nl-NL" sz="1000" dirty="0" err="1"/>
              <a:t>React</a:t>
            </a:r>
            <a:r>
              <a:rPr lang="nl-NL" sz="1000" dirty="0"/>
              <a:t> D3, SVG</a:t>
            </a:r>
          </a:p>
          <a:p>
            <a:r>
              <a:rPr lang="nl-NL" sz="1000" dirty="0"/>
              <a:t>Oracle Analytics Cloud</a:t>
            </a:r>
          </a:p>
          <a:p>
            <a:r>
              <a:rPr lang="nl-NL" sz="1000" dirty="0"/>
              <a:t>Excel, APEX, SQL Developer</a:t>
            </a:r>
          </a:p>
          <a:p>
            <a:r>
              <a:rPr lang="nl-NL" sz="1000" dirty="0" err="1"/>
              <a:t>Pentaho</a:t>
            </a:r>
            <a:r>
              <a:rPr lang="nl-NL" sz="1000" dirty="0"/>
              <a:t>, </a:t>
            </a:r>
            <a:r>
              <a:rPr lang="nl-NL" sz="1000" dirty="0" err="1"/>
              <a:t>OpenStreetMap</a:t>
            </a:r>
            <a:endParaRPr lang="nl-NL" sz="1000" dirty="0"/>
          </a:p>
          <a:p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PowerBI</a:t>
            </a:r>
            <a:r>
              <a:rPr lang="nl-NL" sz="1000" dirty="0"/>
              <a:t>, AWS </a:t>
            </a:r>
            <a:r>
              <a:rPr lang="nl-NL" sz="1000" dirty="0" err="1"/>
              <a:t>QuickSight</a:t>
            </a:r>
            <a:endParaRPr lang="nl-NL" sz="1000" dirty="0"/>
          </a:p>
          <a:p>
            <a:r>
              <a:rPr lang="nl-NL" sz="1000" dirty="0"/>
              <a:t>Tableau, </a:t>
            </a:r>
            <a:r>
              <a:rPr lang="nl-NL" sz="1000" dirty="0" err="1"/>
              <a:t>Qlik</a:t>
            </a:r>
            <a:r>
              <a:rPr lang="nl-NL" sz="1000" dirty="0"/>
              <a:t>, </a:t>
            </a:r>
            <a:r>
              <a:rPr lang="nl-NL" sz="1000" dirty="0" err="1"/>
              <a:t>Looker</a:t>
            </a:r>
            <a:r>
              <a:rPr lang="nl-NL" sz="1000" dirty="0"/>
              <a:t>, </a:t>
            </a:r>
          </a:p>
          <a:p>
            <a:r>
              <a:rPr lang="nl-NL" sz="1000" dirty="0"/>
              <a:t>SAP Analytics (Business </a:t>
            </a:r>
            <a:r>
              <a:rPr lang="nl-NL" sz="1000" dirty="0" err="1"/>
              <a:t>Objects</a:t>
            </a:r>
            <a:r>
              <a:rPr lang="nl-NL" sz="1000" dirty="0"/>
              <a:t>), IBM </a:t>
            </a:r>
            <a:r>
              <a:rPr lang="nl-NL" sz="1000" dirty="0" err="1"/>
              <a:t>Cognos</a:t>
            </a:r>
            <a:r>
              <a:rPr lang="nl-NL" sz="1000" dirty="0"/>
              <a:t>, SAS, </a:t>
            </a:r>
            <a:r>
              <a:rPr lang="nl-NL" sz="1000" dirty="0" err="1"/>
              <a:t>Tibco</a:t>
            </a:r>
            <a:r>
              <a:rPr lang="nl-NL" sz="1000" dirty="0"/>
              <a:t> </a:t>
            </a:r>
            <a:r>
              <a:rPr lang="nl-NL" sz="1000" dirty="0" err="1"/>
              <a:t>JasperSoft</a:t>
            </a:r>
            <a:endParaRPr lang="nl-NL" sz="1000" dirty="0"/>
          </a:p>
          <a:p>
            <a:r>
              <a:rPr lang="nl-NL" sz="1000" dirty="0" err="1"/>
              <a:t>Kibana</a:t>
            </a:r>
            <a:r>
              <a:rPr lang="nl-NL" sz="1000" dirty="0"/>
              <a:t>, </a:t>
            </a:r>
            <a:r>
              <a:rPr lang="nl-NL" sz="1000" dirty="0" err="1"/>
              <a:t>Grafana</a:t>
            </a:r>
            <a:endParaRPr lang="nl-NL" sz="1000" dirty="0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3955AD2-7A96-40D6-A836-E460742D3EBF}"/>
              </a:ext>
            </a:extLst>
          </p:cNvPr>
          <p:cNvSpPr/>
          <p:nvPr/>
        </p:nvSpPr>
        <p:spPr>
          <a:xfrm>
            <a:off x="5897571" y="144780"/>
            <a:ext cx="3246430" cy="1627353"/>
          </a:xfrm>
          <a:prstGeom prst="wedgeRectCallout">
            <a:avLst>
              <a:gd name="adj1" fmla="val -34807"/>
              <a:gd name="adj2" fmla="val 7197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Python, R, Apache </a:t>
            </a:r>
            <a:r>
              <a:rPr lang="nl-NL" sz="1000" dirty="0" err="1"/>
              <a:t>Spark</a:t>
            </a:r>
            <a:r>
              <a:rPr lang="nl-NL" sz="1000" dirty="0"/>
              <a:t>, SQL &amp; PL/SQL</a:t>
            </a:r>
          </a:p>
          <a:p>
            <a:r>
              <a:rPr lang="nl-NL" sz="1000" dirty="0" err="1"/>
              <a:t>Jupyter</a:t>
            </a:r>
            <a:r>
              <a:rPr lang="nl-NL" sz="1000" dirty="0"/>
              <a:t> Notebooks, Apache Zeppelin</a:t>
            </a:r>
          </a:p>
          <a:p>
            <a:r>
              <a:rPr lang="nl-NL" sz="800" dirty="0" err="1"/>
              <a:t>NumPy</a:t>
            </a:r>
            <a:r>
              <a:rPr lang="nl-NL" sz="800" dirty="0"/>
              <a:t>, </a:t>
            </a:r>
            <a:r>
              <a:rPr lang="nl-NL" sz="800" dirty="0" err="1"/>
              <a:t>SciPy</a:t>
            </a:r>
            <a:r>
              <a:rPr lang="nl-NL" sz="800" dirty="0"/>
              <a:t>, </a:t>
            </a:r>
            <a:r>
              <a:rPr lang="nl-NL" sz="800" dirty="0" err="1"/>
              <a:t>SciKit-learn</a:t>
            </a:r>
            <a:r>
              <a:rPr lang="nl-NL" sz="800" dirty="0"/>
              <a:t>, </a:t>
            </a:r>
            <a:r>
              <a:rPr lang="nl-NL" sz="800" dirty="0" err="1"/>
              <a:t>Pandas</a:t>
            </a:r>
            <a:r>
              <a:rPr lang="nl-NL" sz="800" dirty="0"/>
              <a:t>, </a:t>
            </a:r>
            <a:r>
              <a:rPr lang="nl-NL" sz="800" dirty="0" err="1"/>
              <a:t>Bokeh</a:t>
            </a:r>
            <a:r>
              <a:rPr lang="nl-NL" sz="800" dirty="0"/>
              <a:t>, </a:t>
            </a:r>
            <a:r>
              <a:rPr lang="nl-NL" sz="800" dirty="0" err="1"/>
              <a:t>Plotly</a:t>
            </a:r>
            <a:r>
              <a:rPr lang="nl-NL" sz="800" dirty="0"/>
              <a:t>, </a:t>
            </a:r>
            <a:r>
              <a:rPr lang="nl-NL" sz="800" dirty="0" err="1"/>
              <a:t>Matplotlib</a:t>
            </a:r>
            <a:r>
              <a:rPr lang="nl-NL" sz="800" dirty="0"/>
              <a:t>, NLTK</a:t>
            </a:r>
          </a:p>
          <a:p>
            <a:r>
              <a:rPr lang="nl-NL" sz="800" dirty="0" err="1"/>
              <a:t>Keras</a:t>
            </a:r>
            <a:r>
              <a:rPr lang="nl-NL" sz="800" dirty="0"/>
              <a:t>, </a:t>
            </a:r>
            <a:r>
              <a:rPr lang="nl-NL" sz="800" dirty="0" err="1"/>
              <a:t>TensorFlow</a:t>
            </a:r>
            <a:r>
              <a:rPr lang="nl-NL" sz="800" dirty="0"/>
              <a:t>, </a:t>
            </a:r>
            <a:r>
              <a:rPr lang="nl-NL" sz="800" dirty="0" err="1"/>
              <a:t>PyTorch</a:t>
            </a:r>
            <a:r>
              <a:rPr lang="nl-NL" sz="800" dirty="0"/>
              <a:t>, </a:t>
            </a:r>
            <a:r>
              <a:rPr lang="nl-NL" sz="800" dirty="0" err="1"/>
              <a:t>MXNet</a:t>
            </a:r>
            <a:r>
              <a:rPr lang="nl-NL" sz="800" dirty="0"/>
              <a:t>, </a:t>
            </a:r>
            <a:r>
              <a:rPr lang="nl-NL" sz="800" dirty="0" err="1"/>
              <a:t>Caffe</a:t>
            </a:r>
            <a:r>
              <a:rPr lang="nl-NL" sz="800" dirty="0"/>
              <a:t>, </a:t>
            </a:r>
            <a:r>
              <a:rPr lang="nl-NL" sz="800" dirty="0" err="1"/>
              <a:t>Theano</a:t>
            </a:r>
            <a:endParaRPr lang="nl-NL" sz="800" dirty="0"/>
          </a:p>
          <a:p>
            <a:r>
              <a:rPr lang="nl-NL" sz="1000" dirty="0"/>
              <a:t>Oracle Analytics Cloud, Data </a:t>
            </a:r>
            <a:r>
              <a:rPr lang="nl-NL" sz="1000" dirty="0" err="1"/>
              <a:t>Science</a:t>
            </a:r>
            <a:r>
              <a:rPr lang="nl-NL" sz="1000" dirty="0"/>
              <a:t> Platform</a:t>
            </a:r>
          </a:p>
          <a:p>
            <a:r>
              <a:rPr lang="nl-NL" sz="1000" dirty="0" err="1"/>
              <a:t>AutoKeras</a:t>
            </a:r>
            <a:endParaRPr lang="nl-NL" sz="1000" dirty="0"/>
          </a:p>
          <a:p>
            <a:r>
              <a:rPr lang="nl-NL" sz="1000" dirty="0"/>
              <a:t>AWS </a:t>
            </a:r>
            <a:r>
              <a:rPr lang="nl-NL" sz="1000" dirty="0" err="1"/>
              <a:t>SageMaker</a:t>
            </a:r>
            <a:r>
              <a:rPr lang="nl-NL" sz="1000" dirty="0"/>
              <a:t>, Google AI Platform, Google </a:t>
            </a:r>
            <a:r>
              <a:rPr lang="nl-NL" sz="1000" dirty="0" err="1"/>
              <a:t>AutoML</a:t>
            </a:r>
            <a:r>
              <a:rPr lang="nl-NL" sz="1000" dirty="0"/>
              <a:t>, </a:t>
            </a:r>
            <a:r>
              <a:rPr lang="nl-NL" sz="1000" dirty="0" err="1"/>
              <a:t>Azure</a:t>
            </a:r>
            <a:r>
              <a:rPr lang="nl-NL" sz="1000" dirty="0"/>
              <a:t> Machine Learning Studio</a:t>
            </a:r>
          </a:p>
          <a:p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Cognitive</a:t>
            </a:r>
            <a:r>
              <a:rPr lang="nl-NL" sz="1000" dirty="0"/>
              <a:t> Services, AWS AI</a:t>
            </a:r>
          </a:p>
        </p:txBody>
      </p:sp>
    </p:spTree>
    <p:extLst>
      <p:ext uri="{BB962C8B-B14F-4D97-AF65-F5344CB8AC3E}">
        <p14:creationId xmlns:p14="http://schemas.microsoft.com/office/powerpoint/2010/main" val="220537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F50F-3216-4ABF-AA10-8622E2DB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Analytics on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Session</a:t>
            </a:r>
            <a:r>
              <a:rPr lang="nl-NL" dirty="0"/>
              <a:t> Details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39713-4DC3-4B2D-8FA3-072E27DAF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EC476-A5A6-4BA4-9F59-143A2A5A7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59694258-439C-49CB-8F08-FB818BC2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766082"/>
            <a:ext cx="7593806" cy="4119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167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E703-74CE-4620-AA6F-30E90430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</a:t>
            </a:r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BAF21-557B-45A2-96BC-310D7BD9D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events: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and</a:t>
            </a:r>
            <a:r>
              <a:rPr lang="nl-NL" dirty="0"/>
              <a:t> Oracle </a:t>
            </a:r>
            <a:r>
              <a:rPr lang="nl-NL" dirty="0" err="1"/>
              <a:t>CodeOne</a:t>
            </a:r>
            <a:r>
              <a:rPr lang="nl-NL" dirty="0"/>
              <a:t> 2018</a:t>
            </a:r>
          </a:p>
          <a:p>
            <a:r>
              <a:rPr lang="nl-NL" dirty="0"/>
              <a:t>Over 2000 </a:t>
            </a:r>
            <a:r>
              <a:rPr lang="nl-NL" dirty="0" err="1"/>
              <a:t>sessions</a:t>
            </a:r>
            <a:endParaRPr lang="nl-NL" dirty="0"/>
          </a:p>
          <a:p>
            <a:r>
              <a:rPr lang="nl-NL" dirty="0"/>
              <a:t>Over 2500 speakers</a:t>
            </a:r>
          </a:p>
          <a:p>
            <a:r>
              <a:rPr lang="nl-NL" dirty="0" err="1"/>
              <a:t>Various</a:t>
            </a:r>
            <a:r>
              <a:rPr lang="nl-NL" dirty="0"/>
              <a:t> </a:t>
            </a:r>
            <a:r>
              <a:rPr lang="nl-NL" dirty="0" err="1"/>
              <a:t>dimensions</a:t>
            </a:r>
            <a:r>
              <a:rPr lang="nl-NL" dirty="0"/>
              <a:t>: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C1159-E7C9-4C0D-97E2-B249381ED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AB500-70C9-40E7-88C5-1D2C68A40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151" y="1321594"/>
            <a:ext cx="1526409" cy="363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87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E703-74CE-4620-AA6F-30E90430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</a:t>
            </a:r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BAF21-557B-45A2-96BC-310D7BD9D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Details per </a:t>
            </a:r>
            <a:r>
              <a:rPr lang="nl-NL" dirty="0" err="1"/>
              <a:t>session</a:t>
            </a:r>
            <a:r>
              <a:rPr lang="nl-NL" dirty="0"/>
              <a:t>: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C1159-E7C9-4C0D-97E2-B249381ED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C2278-6E52-4FD4-B2D7-31305606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77" y="1320524"/>
            <a:ext cx="6393734" cy="3154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1137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0C03-D627-40A5-97EC-AD6BD0210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</a:t>
            </a:r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F03A5-AFF8-4266-8AF9-8ACC35D13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Details per speaker: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24BAE-B7D1-46BB-A8ED-64CBE298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98A71-532A-49D6-B717-49C7F907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74" y="1393316"/>
            <a:ext cx="6363251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26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D51B7E-17FA-4827-BC00-66527023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4" y="2958373"/>
            <a:ext cx="1293877" cy="712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78E5A-58C0-46AC-B837-5564F82F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for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Session</a:t>
            </a:r>
            <a:r>
              <a:rPr lang="nl-NL" dirty="0"/>
              <a:t> Data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FECA7-3B63-489A-A656-72C78DD6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84EB84E-1743-4883-8F2D-277C2707E44F}"/>
              </a:ext>
            </a:extLst>
          </p:cNvPr>
          <p:cNvSpPr txBox="1">
            <a:spLocks/>
          </p:cNvSpPr>
          <p:nvPr/>
        </p:nvSpPr>
        <p:spPr>
          <a:xfrm>
            <a:off x="5029822" y="3758019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AMIS Kick Off 2019 - Proposities &amp; Data Analytics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4D4BE2-C4AD-44E2-9CFA-2A2EDE3E7146}"/>
              </a:ext>
            </a:extLst>
          </p:cNvPr>
          <p:cNvSpPr/>
          <p:nvPr/>
        </p:nvSpPr>
        <p:spPr>
          <a:xfrm>
            <a:off x="125033" y="1927337"/>
            <a:ext cx="1044870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API for </a:t>
            </a:r>
            <a:r>
              <a:rPr lang="nl-NL" sz="1100" dirty="0" err="1"/>
              <a:t>session</a:t>
            </a:r>
            <a:r>
              <a:rPr lang="nl-NL" sz="1100" dirty="0"/>
              <a:t> details in JSON</a:t>
            </a:r>
            <a:endParaRPr lang="en-NL" sz="11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82BEEE-3F56-4A65-9DCF-A1BF6B7DFFD9}"/>
              </a:ext>
            </a:extLst>
          </p:cNvPr>
          <p:cNvSpPr/>
          <p:nvPr/>
        </p:nvSpPr>
        <p:spPr>
          <a:xfrm>
            <a:off x="2352083" y="2349390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files</a:t>
            </a:r>
            <a:endParaRPr lang="en-NL" sz="12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5A30D3-610F-4F83-99D3-858338C0F625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4E9ABB3-90C7-4722-AF4E-E3B40D47F7AA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EAC2D4-4A4B-43A6-A813-90D3722939D9}"/>
              </a:ext>
            </a:extLst>
          </p:cNvPr>
          <p:cNvSpPr/>
          <p:nvPr/>
        </p:nvSpPr>
        <p:spPr>
          <a:xfrm>
            <a:off x="4456210" y="2127561"/>
            <a:ext cx="1123344" cy="1295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8BDCD2-35F0-4B8E-BE6F-82EA6408BADA}"/>
              </a:ext>
            </a:extLst>
          </p:cNvPr>
          <p:cNvSpPr/>
          <p:nvPr/>
        </p:nvSpPr>
        <p:spPr>
          <a:xfrm>
            <a:off x="4738661" y="3754099"/>
            <a:ext cx="1182413" cy="672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CSV file </a:t>
            </a:r>
            <a:r>
              <a:rPr lang="nl-NL" sz="1100" dirty="0" err="1"/>
              <a:t>with</a:t>
            </a:r>
            <a:r>
              <a:rPr lang="nl-NL" sz="1100" dirty="0"/>
              <a:t> </a:t>
            </a:r>
            <a:r>
              <a:rPr lang="nl-NL" sz="1100" dirty="0" err="1"/>
              <a:t>key</a:t>
            </a:r>
            <a:r>
              <a:rPr lang="nl-NL" sz="1100" dirty="0"/>
              <a:t> Oracle Cloud Services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9F07E0-DABD-4245-888E-136D619E2B1F}"/>
              </a:ext>
            </a:extLst>
          </p:cNvPr>
          <p:cNvSpPr/>
          <p:nvPr/>
        </p:nvSpPr>
        <p:spPr>
          <a:xfrm>
            <a:off x="6724471" y="1652635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Visualizations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8AF129E-F996-4912-A5DB-727BAD588A4C}"/>
              </a:ext>
            </a:extLst>
          </p:cNvPr>
          <p:cNvSpPr/>
          <p:nvPr/>
        </p:nvSpPr>
        <p:spPr>
          <a:xfrm>
            <a:off x="5517732" y="1583044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Jupyter</a:t>
            </a:r>
            <a:r>
              <a:rPr lang="nl-NL" sz="1100" dirty="0"/>
              <a:t> Notebook &amp; Python</a:t>
            </a:r>
            <a:endParaRPr lang="en-NL" sz="1100" dirty="0"/>
          </a:p>
        </p:txBody>
      </p:sp>
      <p:sp>
        <p:nvSpPr>
          <p:cNvPr id="37" name="AutoShape 2" descr="Image result for excel logo">
            <a:extLst>
              <a:ext uri="{FF2B5EF4-FFF2-40B4-BE49-F238E27FC236}">
                <a16:creationId xmlns:a16="http://schemas.microsoft.com/office/drawing/2014/main" id="{EC9576A2-CABF-4B20-B486-6FC46FE167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9464" name="Picture 8" descr="Image result for csv">
            <a:extLst>
              <a:ext uri="{FF2B5EF4-FFF2-40B4-BE49-F238E27FC236}">
                <a16:creationId xmlns:a16="http://schemas.microsoft.com/office/drawing/2014/main" id="{430DA56D-D140-43C6-87B2-C594AC673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716" y="4094650"/>
            <a:ext cx="712470" cy="7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A011BAC8-F4C5-4645-B774-D006A8E8D137}"/>
              </a:ext>
            </a:extLst>
          </p:cNvPr>
          <p:cNvSpPr/>
          <p:nvPr/>
        </p:nvSpPr>
        <p:spPr>
          <a:xfrm rot="16200000">
            <a:off x="5573921" y="3576865"/>
            <a:ext cx="13808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466" name="Picture 10" descr="Image result for jupyter notebook">
            <a:extLst>
              <a:ext uri="{FF2B5EF4-FFF2-40B4-BE49-F238E27FC236}">
                <a16:creationId xmlns:a16="http://schemas.microsoft.com/office/drawing/2014/main" id="{5D40F8BF-3996-45F7-BD02-10F229D4F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669" y="1178885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Image result for jupyter notebook">
            <a:extLst>
              <a:ext uri="{FF2B5EF4-FFF2-40B4-BE49-F238E27FC236}">
                <a16:creationId xmlns:a16="http://schemas.microsoft.com/office/drawing/2014/main" id="{C48F02F8-B05B-454D-981C-5796A7E7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20" y="1863302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Image result for api">
            <a:extLst>
              <a:ext uri="{FF2B5EF4-FFF2-40B4-BE49-F238E27FC236}">
                <a16:creationId xmlns:a16="http://schemas.microsoft.com/office/drawing/2014/main" id="{0559A55A-9558-4A4A-BBA4-22214A79A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109" y="2412549"/>
            <a:ext cx="712470" cy="7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mage result for jupyter notebook">
            <a:extLst>
              <a:ext uri="{FF2B5EF4-FFF2-40B4-BE49-F238E27FC236}">
                <a16:creationId xmlns:a16="http://schemas.microsoft.com/office/drawing/2014/main" id="{8C8632B1-FB24-46AF-9D58-BC5DD4A9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793" y="1835889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1486A3E-5E5E-4D4D-9CA6-0ABD303A4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5862" y="1964783"/>
            <a:ext cx="815615" cy="606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3129F-C1C6-4357-909C-057A5D989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" y="1338313"/>
            <a:ext cx="572318" cy="605703"/>
          </a:xfrm>
          <a:prstGeom prst="rect">
            <a:avLst/>
          </a:prstGeom>
        </p:spPr>
      </p:pic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0667B41B-52DA-4537-A4D1-0AF21B960229}"/>
              </a:ext>
            </a:extLst>
          </p:cNvPr>
          <p:cNvSpPr/>
          <p:nvPr/>
        </p:nvSpPr>
        <p:spPr>
          <a:xfrm>
            <a:off x="594884" y="801210"/>
            <a:ext cx="2122546" cy="588482"/>
          </a:xfrm>
          <a:prstGeom prst="wedgeRectCallout">
            <a:avLst>
              <a:gd name="adj1" fmla="val -14679"/>
              <a:gd name="adj2" fmla="val 2284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Fetch</a:t>
            </a:r>
            <a:r>
              <a:rPr lang="nl-NL" sz="1000" dirty="0"/>
              <a:t> </a:t>
            </a:r>
            <a:r>
              <a:rPr lang="nl-NL" sz="1000" dirty="0" err="1"/>
              <a:t>all</a:t>
            </a:r>
            <a:r>
              <a:rPr lang="nl-NL" sz="1000" dirty="0"/>
              <a:t> </a:t>
            </a:r>
            <a:r>
              <a:rPr lang="nl-NL" sz="1000" dirty="0" err="1"/>
              <a:t>session</a:t>
            </a:r>
            <a:r>
              <a:rPr lang="nl-NL" sz="1000" dirty="0"/>
              <a:t> data per Event </a:t>
            </a:r>
            <a:r>
              <a:rPr lang="nl-NL" sz="1000" dirty="0" err="1"/>
              <a:t>and</a:t>
            </a:r>
            <a:r>
              <a:rPr lang="nl-NL" sz="1000" dirty="0"/>
              <a:t> per </a:t>
            </a:r>
            <a:r>
              <a:rPr lang="nl-NL" sz="1000" dirty="0" err="1"/>
              <a:t>Session</a:t>
            </a:r>
            <a:r>
              <a:rPr lang="nl-NL" sz="1000" dirty="0"/>
              <a:t> Type </a:t>
            </a:r>
            <a:r>
              <a:rPr lang="nl-NL" sz="1000" dirty="0" err="1"/>
              <a:t>from</a:t>
            </a:r>
            <a:r>
              <a:rPr lang="nl-NL" sz="1000" dirty="0"/>
              <a:t> API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write</a:t>
            </a:r>
            <a:r>
              <a:rPr lang="nl-NL" sz="1000" dirty="0"/>
              <a:t> </a:t>
            </a:r>
            <a:r>
              <a:rPr lang="nl-NL" sz="1000" dirty="0" err="1"/>
              <a:t>to</a:t>
            </a:r>
            <a:r>
              <a:rPr lang="nl-NL" sz="1000" dirty="0"/>
              <a:t> 36 </a:t>
            </a:r>
            <a:r>
              <a:rPr lang="nl-NL" sz="1000" dirty="0" err="1"/>
              <a:t>local</a:t>
            </a:r>
            <a:r>
              <a:rPr lang="nl-NL" sz="1000" dirty="0"/>
              <a:t> JSON files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4F28BFD5-0DE4-4EAC-AF49-557C8A1D8A40}"/>
              </a:ext>
            </a:extLst>
          </p:cNvPr>
          <p:cNvSpPr/>
          <p:nvPr/>
        </p:nvSpPr>
        <p:spPr>
          <a:xfrm>
            <a:off x="3163540" y="718820"/>
            <a:ext cx="2122546" cy="702360"/>
          </a:xfrm>
          <a:prstGeom prst="wedgeRectCallout">
            <a:avLst>
              <a:gd name="adj1" fmla="val 3159"/>
              <a:gd name="adj2" fmla="val 191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Read </a:t>
            </a:r>
            <a:r>
              <a:rPr lang="nl-NL" sz="1000" dirty="0" err="1"/>
              <a:t>all</a:t>
            </a:r>
            <a:r>
              <a:rPr lang="nl-NL" sz="1000" dirty="0"/>
              <a:t> JSON files, </a:t>
            </a:r>
            <a:r>
              <a:rPr lang="nl-NL" sz="1000" dirty="0" err="1"/>
              <a:t>discard</a:t>
            </a:r>
            <a:r>
              <a:rPr lang="nl-NL" sz="1000" dirty="0"/>
              <a:t> </a:t>
            </a:r>
            <a:r>
              <a:rPr lang="nl-NL" sz="1000" dirty="0" err="1"/>
              <a:t>unneeded</a:t>
            </a:r>
            <a:r>
              <a:rPr lang="nl-NL" sz="1000" dirty="0"/>
              <a:t> </a:t>
            </a:r>
            <a:r>
              <a:rPr lang="nl-NL" sz="1000" dirty="0" err="1"/>
              <a:t>attributes</a:t>
            </a:r>
            <a:r>
              <a:rPr lang="nl-NL" sz="1000" dirty="0"/>
              <a:t>, </a:t>
            </a:r>
            <a:r>
              <a:rPr lang="nl-NL" sz="1000" dirty="0" err="1"/>
              <a:t>derive</a:t>
            </a:r>
            <a:r>
              <a:rPr lang="nl-NL" sz="1000" dirty="0"/>
              <a:t> new </a:t>
            </a:r>
            <a:r>
              <a:rPr lang="nl-NL" sz="1000" dirty="0" err="1"/>
              <a:t>attributes</a:t>
            </a:r>
            <a:r>
              <a:rPr lang="nl-NL" sz="1000" dirty="0"/>
              <a:t>, </a:t>
            </a:r>
            <a:r>
              <a:rPr lang="nl-NL" sz="1000" dirty="0" err="1"/>
              <a:t>deduplicate</a:t>
            </a:r>
            <a:r>
              <a:rPr lang="nl-NL" sz="1000" dirty="0"/>
              <a:t> records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write</a:t>
            </a:r>
            <a:r>
              <a:rPr lang="nl-NL" sz="1000" dirty="0"/>
              <a:t> </a:t>
            </a:r>
            <a:r>
              <a:rPr lang="nl-NL" sz="1000" dirty="0" err="1"/>
              <a:t>to</a:t>
            </a:r>
            <a:r>
              <a:rPr lang="nl-NL" sz="1000" dirty="0"/>
              <a:t> a single </a:t>
            </a:r>
            <a:r>
              <a:rPr lang="nl-NL" sz="1000" dirty="0" err="1"/>
              <a:t>local</a:t>
            </a:r>
            <a:r>
              <a:rPr lang="nl-NL" sz="1000" dirty="0"/>
              <a:t> JSON file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12A4A864-35AD-44E1-907D-C6386C9866C9}"/>
              </a:ext>
            </a:extLst>
          </p:cNvPr>
          <p:cNvSpPr/>
          <p:nvPr/>
        </p:nvSpPr>
        <p:spPr>
          <a:xfrm>
            <a:off x="6359249" y="173860"/>
            <a:ext cx="2122546" cy="702360"/>
          </a:xfrm>
          <a:prstGeom prst="wedgeRectCallout">
            <a:avLst>
              <a:gd name="adj1" fmla="val -48335"/>
              <a:gd name="adj2" fmla="val 192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Speakers:</a:t>
            </a:r>
          </a:p>
          <a:p>
            <a:r>
              <a:rPr lang="nl-NL" sz="1000" dirty="0"/>
              <a:t>Read JSON file, extract speaker details, </a:t>
            </a:r>
            <a:r>
              <a:rPr lang="nl-NL" sz="1000" dirty="0" err="1"/>
              <a:t>visualize</a:t>
            </a:r>
            <a:r>
              <a:rPr lang="nl-NL" sz="1000" dirty="0"/>
              <a:t>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analuyze</a:t>
            </a:r>
            <a:r>
              <a:rPr lang="nl-NL" sz="1000" dirty="0"/>
              <a:t> speaker data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E608435-93CD-4967-97CD-AC7FB81C694D}"/>
              </a:ext>
            </a:extLst>
          </p:cNvPr>
          <p:cNvSpPr/>
          <p:nvPr/>
        </p:nvSpPr>
        <p:spPr>
          <a:xfrm>
            <a:off x="6706965" y="3049185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Visualizations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3CCBFFC-2D2B-49E9-8A51-01E7F1545819}"/>
              </a:ext>
            </a:extLst>
          </p:cNvPr>
          <p:cNvSpPr/>
          <p:nvPr/>
        </p:nvSpPr>
        <p:spPr>
          <a:xfrm>
            <a:off x="5500226" y="2979594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Jupyter</a:t>
            </a:r>
            <a:r>
              <a:rPr lang="nl-NL" sz="1100" dirty="0"/>
              <a:t> Notebook &amp; Python</a:t>
            </a:r>
            <a:endParaRPr lang="en-NL" sz="1100" dirty="0"/>
          </a:p>
        </p:txBody>
      </p:sp>
      <p:pic>
        <p:nvPicPr>
          <p:cNvPr id="40" name="Picture 10" descr="Image result for jupyter notebook">
            <a:extLst>
              <a:ext uri="{FF2B5EF4-FFF2-40B4-BE49-F238E27FC236}">
                <a16:creationId xmlns:a16="http://schemas.microsoft.com/office/drawing/2014/main" id="{65052145-365A-4085-AE2B-E2C687C1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163" y="2575435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7032B9B-9A4B-4571-85EC-A1314B069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8356" y="3361333"/>
            <a:ext cx="815615" cy="606415"/>
          </a:xfrm>
          <a:prstGeom prst="rect">
            <a:avLst/>
          </a:prstGeom>
        </p:spPr>
      </p:pic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AECB09A4-F6A3-48EC-8AEB-D46E743C38E4}"/>
              </a:ext>
            </a:extLst>
          </p:cNvPr>
          <p:cNvSpPr/>
          <p:nvPr/>
        </p:nvSpPr>
        <p:spPr>
          <a:xfrm>
            <a:off x="6359249" y="4024964"/>
            <a:ext cx="2122546" cy="702360"/>
          </a:xfrm>
          <a:prstGeom prst="wedgeRectCallout">
            <a:avLst>
              <a:gd name="adj1" fmla="val -51365"/>
              <a:gd name="adj2" fmla="val -1031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Sessions</a:t>
            </a:r>
            <a:r>
              <a:rPr lang="nl-NL" sz="1000" dirty="0"/>
              <a:t>:</a:t>
            </a:r>
          </a:p>
          <a:p>
            <a:r>
              <a:rPr lang="nl-NL" sz="1000" dirty="0"/>
              <a:t>Read JSON file, </a:t>
            </a:r>
            <a:r>
              <a:rPr lang="nl-NL" sz="1000" dirty="0" err="1"/>
              <a:t>visualize</a:t>
            </a:r>
            <a:r>
              <a:rPr lang="nl-NL" sz="1000" dirty="0"/>
              <a:t>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analuyze</a:t>
            </a:r>
            <a:r>
              <a:rPr lang="nl-NL" sz="1000" dirty="0"/>
              <a:t> </a:t>
            </a:r>
            <a:r>
              <a:rPr lang="nl-NL" sz="1000" dirty="0" err="1"/>
              <a:t>session</a:t>
            </a:r>
            <a:r>
              <a:rPr lang="nl-NL" sz="10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40435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9" grpId="0" animBg="1"/>
      <p:bldP spid="37" grpId="0"/>
      <p:bldP spid="41" grpId="0" animBg="1"/>
      <p:bldP spid="31" grpId="0" animBg="1"/>
      <p:bldP spid="32" grpId="0" animBg="1"/>
      <p:bldP spid="33" grpId="0" animBg="1"/>
      <p:bldP spid="34" grpId="0" animBg="1"/>
      <p:bldP spid="38" grpId="0" animBg="1"/>
      <p:bldP spid="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D51B7E-17FA-4827-BC00-66527023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4" y="2958373"/>
            <a:ext cx="1293877" cy="712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78E5A-58C0-46AC-B837-5564F82F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for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Session</a:t>
            </a:r>
            <a:r>
              <a:rPr lang="nl-NL" dirty="0"/>
              <a:t> Data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FECA7-3B63-489A-A656-72C78DD6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84EB84E-1743-4883-8F2D-277C2707E44F}"/>
              </a:ext>
            </a:extLst>
          </p:cNvPr>
          <p:cNvSpPr txBox="1">
            <a:spLocks/>
          </p:cNvSpPr>
          <p:nvPr/>
        </p:nvSpPr>
        <p:spPr>
          <a:xfrm>
            <a:off x="5029822" y="3100141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AMIS Kick Off 2019 - Proposities &amp; Data Analytics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4D4BE2-C4AD-44E2-9CFA-2A2EDE3E7146}"/>
              </a:ext>
            </a:extLst>
          </p:cNvPr>
          <p:cNvSpPr/>
          <p:nvPr/>
        </p:nvSpPr>
        <p:spPr>
          <a:xfrm>
            <a:off x="125033" y="1927337"/>
            <a:ext cx="1044870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API for </a:t>
            </a:r>
            <a:r>
              <a:rPr lang="nl-NL" sz="1100" dirty="0" err="1"/>
              <a:t>session</a:t>
            </a:r>
            <a:r>
              <a:rPr lang="nl-NL" sz="1100" dirty="0"/>
              <a:t> details in JSON</a:t>
            </a:r>
            <a:endParaRPr lang="en-NL" sz="11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82BEEE-3F56-4A65-9DCF-A1BF6B7DFFD9}"/>
              </a:ext>
            </a:extLst>
          </p:cNvPr>
          <p:cNvSpPr/>
          <p:nvPr/>
        </p:nvSpPr>
        <p:spPr>
          <a:xfrm>
            <a:off x="2352083" y="2349390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files</a:t>
            </a:r>
            <a:endParaRPr lang="en-NL" sz="12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5A30D3-610F-4F83-99D3-858338C0F625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4E9ABB3-90C7-4722-AF4E-E3B40D47F7AA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EAC2D4-4A4B-43A6-A813-90D3722939D9}"/>
              </a:ext>
            </a:extLst>
          </p:cNvPr>
          <p:cNvSpPr/>
          <p:nvPr/>
        </p:nvSpPr>
        <p:spPr>
          <a:xfrm>
            <a:off x="4456210" y="2127561"/>
            <a:ext cx="1123344" cy="1295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</a:t>
            </a:r>
            <a:endParaRPr lang="en-NL" sz="1200" dirty="0"/>
          </a:p>
        </p:txBody>
      </p:sp>
      <p:sp>
        <p:nvSpPr>
          <p:cNvPr id="37" name="AutoShape 2" descr="Image result for excel logo">
            <a:extLst>
              <a:ext uri="{FF2B5EF4-FFF2-40B4-BE49-F238E27FC236}">
                <a16:creationId xmlns:a16="http://schemas.microsoft.com/office/drawing/2014/main" id="{EC9576A2-CABF-4B20-B486-6FC46FE167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44" name="Picture 10" descr="Image result for jupyter notebook">
            <a:extLst>
              <a:ext uri="{FF2B5EF4-FFF2-40B4-BE49-F238E27FC236}">
                <a16:creationId xmlns:a16="http://schemas.microsoft.com/office/drawing/2014/main" id="{C48F02F8-B05B-454D-981C-5796A7E7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20" y="1863302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Image result for api">
            <a:extLst>
              <a:ext uri="{FF2B5EF4-FFF2-40B4-BE49-F238E27FC236}">
                <a16:creationId xmlns:a16="http://schemas.microsoft.com/office/drawing/2014/main" id="{0559A55A-9558-4A4A-BBA4-22214A79A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109" y="2412549"/>
            <a:ext cx="712470" cy="7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mage result for jupyter notebook">
            <a:extLst>
              <a:ext uri="{FF2B5EF4-FFF2-40B4-BE49-F238E27FC236}">
                <a16:creationId xmlns:a16="http://schemas.microsoft.com/office/drawing/2014/main" id="{8C8632B1-FB24-46AF-9D58-BC5DD4A9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793" y="1835889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3129F-C1C6-4357-909C-057A5D989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" y="1338313"/>
            <a:ext cx="572318" cy="605703"/>
          </a:xfrm>
          <a:prstGeom prst="rect">
            <a:avLst/>
          </a:prstGeom>
        </p:spPr>
      </p:pic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0667B41B-52DA-4537-A4D1-0AF21B960229}"/>
              </a:ext>
            </a:extLst>
          </p:cNvPr>
          <p:cNvSpPr/>
          <p:nvPr/>
        </p:nvSpPr>
        <p:spPr>
          <a:xfrm>
            <a:off x="594884" y="801210"/>
            <a:ext cx="2122546" cy="588482"/>
          </a:xfrm>
          <a:prstGeom prst="wedgeRectCallout">
            <a:avLst>
              <a:gd name="adj1" fmla="val -14679"/>
              <a:gd name="adj2" fmla="val 2284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Fetch</a:t>
            </a:r>
            <a:r>
              <a:rPr lang="nl-NL" sz="1000" dirty="0"/>
              <a:t> </a:t>
            </a:r>
            <a:r>
              <a:rPr lang="nl-NL" sz="1000" dirty="0" err="1"/>
              <a:t>all</a:t>
            </a:r>
            <a:r>
              <a:rPr lang="nl-NL" sz="1000" dirty="0"/>
              <a:t> </a:t>
            </a:r>
            <a:r>
              <a:rPr lang="nl-NL" sz="1000" dirty="0" err="1"/>
              <a:t>session</a:t>
            </a:r>
            <a:r>
              <a:rPr lang="nl-NL" sz="1000" dirty="0"/>
              <a:t> data per Event </a:t>
            </a:r>
            <a:r>
              <a:rPr lang="nl-NL" sz="1000" dirty="0" err="1"/>
              <a:t>and</a:t>
            </a:r>
            <a:r>
              <a:rPr lang="nl-NL" sz="1000" dirty="0"/>
              <a:t> per </a:t>
            </a:r>
            <a:r>
              <a:rPr lang="nl-NL" sz="1000" dirty="0" err="1"/>
              <a:t>Session</a:t>
            </a:r>
            <a:r>
              <a:rPr lang="nl-NL" sz="1000" dirty="0"/>
              <a:t> Type </a:t>
            </a:r>
            <a:r>
              <a:rPr lang="nl-NL" sz="1000" dirty="0" err="1"/>
              <a:t>from</a:t>
            </a:r>
            <a:r>
              <a:rPr lang="nl-NL" sz="1000" dirty="0"/>
              <a:t> API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write</a:t>
            </a:r>
            <a:r>
              <a:rPr lang="nl-NL" sz="1000" dirty="0"/>
              <a:t> </a:t>
            </a:r>
            <a:r>
              <a:rPr lang="nl-NL" sz="1000" dirty="0" err="1"/>
              <a:t>to</a:t>
            </a:r>
            <a:r>
              <a:rPr lang="nl-NL" sz="1000" dirty="0"/>
              <a:t> 36 </a:t>
            </a:r>
            <a:r>
              <a:rPr lang="nl-NL" sz="1000" dirty="0" err="1"/>
              <a:t>local</a:t>
            </a:r>
            <a:r>
              <a:rPr lang="nl-NL" sz="1000" dirty="0"/>
              <a:t> JSON files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4F28BFD5-0DE4-4EAC-AF49-557C8A1D8A40}"/>
              </a:ext>
            </a:extLst>
          </p:cNvPr>
          <p:cNvSpPr/>
          <p:nvPr/>
        </p:nvSpPr>
        <p:spPr>
          <a:xfrm>
            <a:off x="3163540" y="718820"/>
            <a:ext cx="2122546" cy="702360"/>
          </a:xfrm>
          <a:prstGeom prst="wedgeRectCallout">
            <a:avLst>
              <a:gd name="adj1" fmla="val 3159"/>
              <a:gd name="adj2" fmla="val 191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Read </a:t>
            </a:r>
            <a:r>
              <a:rPr lang="nl-NL" sz="1000" dirty="0" err="1"/>
              <a:t>all</a:t>
            </a:r>
            <a:r>
              <a:rPr lang="nl-NL" sz="1000" dirty="0"/>
              <a:t> JSON files, </a:t>
            </a:r>
            <a:r>
              <a:rPr lang="nl-NL" sz="1000" dirty="0" err="1"/>
              <a:t>discard</a:t>
            </a:r>
            <a:r>
              <a:rPr lang="nl-NL" sz="1000" dirty="0"/>
              <a:t> </a:t>
            </a:r>
            <a:r>
              <a:rPr lang="nl-NL" sz="1000" dirty="0" err="1"/>
              <a:t>unneeded</a:t>
            </a:r>
            <a:r>
              <a:rPr lang="nl-NL" sz="1000" dirty="0"/>
              <a:t> </a:t>
            </a:r>
            <a:r>
              <a:rPr lang="nl-NL" sz="1000" dirty="0" err="1"/>
              <a:t>attributes</a:t>
            </a:r>
            <a:r>
              <a:rPr lang="nl-NL" sz="1000" dirty="0"/>
              <a:t>, </a:t>
            </a:r>
            <a:r>
              <a:rPr lang="nl-NL" sz="1000" dirty="0" err="1"/>
              <a:t>derive</a:t>
            </a:r>
            <a:r>
              <a:rPr lang="nl-NL" sz="1000" dirty="0"/>
              <a:t> new </a:t>
            </a:r>
            <a:r>
              <a:rPr lang="nl-NL" sz="1000" dirty="0" err="1"/>
              <a:t>attributes</a:t>
            </a:r>
            <a:r>
              <a:rPr lang="nl-NL" sz="1000" dirty="0"/>
              <a:t>, </a:t>
            </a:r>
            <a:r>
              <a:rPr lang="nl-NL" sz="1000" dirty="0" err="1"/>
              <a:t>deduplicate</a:t>
            </a:r>
            <a:r>
              <a:rPr lang="nl-NL" sz="1000" dirty="0"/>
              <a:t> records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write</a:t>
            </a:r>
            <a:r>
              <a:rPr lang="nl-NL" sz="1000" dirty="0"/>
              <a:t> </a:t>
            </a:r>
            <a:r>
              <a:rPr lang="nl-NL" sz="1000" dirty="0" err="1"/>
              <a:t>to</a:t>
            </a:r>
            <a:r>
              <a:rPr lang="nl-NL" sz="1000" dirty="0"/>
              <a:t> a single </a:t>
            </a:r>
            <a:r>
              <a:rPr lang="nl-NL" sz="1000" dirty="0" err="1"/>
              <a:t>local</a:t>
            </a:r>
            <a:r>
              <a:rPr lang="nl-NL" sz="1000" dirty="0"/>
              <a:t> JSON file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E608435-93CD-4967-97CD-AC7FB81C694D}"/>
              </a:ext>
            </a:extLst>
          </p:cNvPr>
          <p:cNvSpPr/>
          <p:nvPr/>
        </p:nvSpPr>
        <p:spPr>
          <a:xfrm>
            <a:off x="6706965" y="2391307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Machine Learning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3CCBFFC-2D2B-49E9-8A51-01E7F1545819}"/>
              </a:ext>
            </a:extLst>
          </p:cNvPr>
          <p:cNvSpPr/>
          <p:nvPr/>
        </p:nvSpPr>
        <p:spPr>
          <a:xfrm>
            <a:off x="5500226" y="2321716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Jupyter</a:t>
            </a:r>
            <a:r>
              <a:rPr lang="nl-NL" sz="1100" dirty="0"/>
              <a:t> Notebook &amp; Python</a:t>
            </a:r>
            <a:endParaRPr lang="en-NL" sz="1100" dirty="0"/>
          </a:p>
        </p:txBody>
      </p:sp>
      <p:pic>
        <p:nvPicPr>
          <p:cNvPr id="40" name="Picture 10" descr="Image result for jupyter notebook">
            <a:extLst>
              <a:ext uri="{FF2B5EF4-FFF2-40B4-BE49-F238E27FC236}">
                <a16:creationId xmlns:a16="http://schemas.microsoft.com/office/drawing/2014/main" id="{65052145-365A-4085-AE2B-E2C687C1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163" y="1917557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AECB09A4-F6A3-48EC-8AEB-D46E743C38E4}"/>
              </a:ext>
            </a:extLst>
          </p:cNvPr>
          <p:cNvSpPr/>
          <p:nvPr/>
        </p:nvSpPr>
        <p:spPr>
          <a:xfrm>
            <a:off x="6359249" y="3358710"/>
            <a:ext cx="2122546" cy="702360"/>
          </a:xfrm>
          <a:prstGeom prst="wedgeRectCallout">
            <a:avLst>
              <a:gd name="adj1" fmla="val -51365"/>
              <a:gd name="adj2" fmla="val -1031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Sessions</a:t>
            </a:r>
            <a:r>
              <a:rPr lang="nl-NL" sz="1000" dirty="0"/>
              <a:t>:</a:t>
            </a:r>
          </a:p>
          <a:p>
            <a:r>
              <a:rPr lang="nl-NL" sz="1000" dirty="0" err="1"/>
              <a:t>Decision</a:t>
            </a:r>
            <a:r>
              <a:rPr lang="nl-NL" sz="1000" dirty="0"/>
              <a:t> Tree &amp; </a:t>
            </a:r>
            <a:r>
              <a:rPr lang="nl-NL" sz="1000" dirty="0" err="1"/>
              <a:t>Classification</a:t>
            </a:r>
            <a:endParaRPr lang="nl-NL" sz="1000" dirty="0"/>
          </a:p>
          <a:p>
            <a:r>
              <a:rPr lang="nl-NL" sz="1000" dirty="0"/>
              <a:t>- </a:t>
            </a:r>
            <a:r>
              <a:rPr lang="nl-NL" sz="1000" dirty="0" err="1"/>
              <a:t>Predict</a:t>
            </a:r>
            <a:r>
              <a:rPr lang="nl-NL" sz="1000" dirty="0"/>
              <a:t> “slides </a:t>
            </a:r>
            <a:r>
              <a:rPr lang="nl-NL" sz="1000" dirty="0" err="1"/>
              <a:t>available</a:t>
            </a:r>
            <a:r>
              <a:rPr lang="nl-NL" sz="1000" dirty="0"/>
              <a:t>?”</a:t>
            </a:r>
          </a:p>
          <a:p>
            <a:r>
              <a:rPr lang="nl-NL" sz="1000" dirty="0"/>
              <a:t>- </a:t>
            </a:r>
            <a:r>
              <a:rPr lang="nl-NL" sz="1000" dirty="0" err="1"/>
              <a:t>Assign</a:t>
            </a:r>
            <a:r>
              <a:rPr lang="nl-NL" sz="1000" dirty="0"/>
              <a:t> track</a:t>
            </a: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85BA8B43-10A7-4CE4-93D4-237CD54A4678}"/>
              </a:ext>
            </a:extLst>
          </p:cNvPr>
          <p:cNvSpPr/>
          <p:nvPr/>
        </p:nvSpPr>
        <p:spPr>
          <a:xfrm>
            <a:off x="8220796" y="2083515"/>
            <a:ext cx="876300" cy="767251"/>
          </a:xfrm>
          <a:prstGeom prst="cube">
            <a:avLst/>
          </a:prstGeom>
          <a:solidFill>
            <a:srgbClr val="EBF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ML Model</a:t>
            </a:r>
            <a:endParaRPr lang="en-NL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6" name="Picture 6" descr="Image result for graduation hat">
            <a:extLst>
              <a:ext uri="{FF2B5EF4-FFF2-40B4-BE49-F238E27FC236}">
                <a16:creationId xmlns:a16="http://schemas.microsoft.com/office/drawing/2014/main" id="{700820C1-B268-443D-B02D-C2D11756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0926">
            <a:off x="7749447" y="1648020"/>
            <a:ext cx="1169564" cy="71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11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37" grpId="0"/>
      <p:bldP spid="31" grpId="0" animBg="1"/>
      <p:bldP spid="32" grpId="0" animBg="1"/>
      <p:bldP spid="34" grpId="0" animBg="1"/>
      <p:bldP spid="38" grpId="0" animBg="1"/>
      <p:bldP spid="45" grpId="0" animBg="1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alue of data">
            <a:extLst>
              <a:ext uri="{FF2B5EF4-FFF2-40B4-BE49-F238E27FC236}">
                <a16:creationId xmlns:a16="http://schemas.microsoft.com/office/drawing/2014/main" id="{1F9BBFB5-C844-467E-B7A4-329FA778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97176"/>
            <a:ext cx="3902787" cy="260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40A0D94-B6C9-4075-9216-2BF6FF8D3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Waarde van data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A9A2D7-8755-4B45-9234-F75A2DAE8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81937" cy="3780000"/>
          </a:xfrm>
        </p:spPr>
        <p:txBody>
          <a:bodyPr/>
          <a:lstStyle/>
          <a:p>
            <a:r>
              <a:rPr lang="nl-NL" dirty="0"/>
              <a:t>Inzicht in huidige stand van zaken</a:t>
            </a:r>
          </a:p>
          <a:p>
            <a:r>
              <a:rPr lang="nl-NL" dirty="0"/>
              <a:t>Inzicht in trends</a:t>
            </a:r>
          </a:p>
          <a:p>
            <a:r>
              <a:rPr lang="nl-NL" dirty="0"/>
              <a:t>Inzicht in afwijkingen en uitzonderingen</a:t>
            </a:r>
          </a:p>
          <a:p>
            <a:r>
              <a:rPr lang="nl-NL" dirty="0"/>
              <a:t>Inzicht in patronen, correlaties, oorzaken</a:t>
            </a:r>
          </a:p>
          <a:p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22125-C54F-4555-87B1-05B1DB21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F8D16C-FD8C-4D24-AF5B-9CCA5665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79" y="2151270"/>
            <a:ext cx="4670210" cy="2564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779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alue of data">
            <a:extLst>
              <a:ext uri="{FF2B5EF4-FFF2-40B4-BE49-F238E27FC236}">
                <a16:creationId xmlns:a16="http://schemas.microsoft.com/office/drawing/2014/main" id="{1F9BBFB5-C844-467E-B7A4-329FA778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97176"/>
            <a:ext cx="3902787" cy="260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40A0D94-B6C9-4075-9216-2BF6FF8D3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Waarde van data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A9A2D7-8755-4B45-9234-F75A2DAE8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81937" cy="3780000"/>
          </a:xfrm>
        </p:spPr>
        <p:txBody>
          <a:bodyPr/>
          <a:lstStyle/>
          <a:p>
            <a:r>
              <a:rPr lang="nl-NL" dirty="0"/>
              <a:t>Inzicht in huidige stand van zaken</a:t>
            </a:r>
          </a:p>
          <a:p>
            <a:r>
              <a:rPr lang="nl-NL" dirty="0"/>
              <a:t>Inzicht in trends</a:t>
            </a:r>
          </a:p>
          <a:p>
            <a:r>
              <a:rPr lang="nl-NL" dirty="0"/>
              <a:t>Inzicht in afwijkingen en uitzonderingen</a:t>
            </a:r>
          </a:p>
          <a:p>
            <a:r>
              <a:rPr lang="nl-NL" dirty="0"/>
              <a:t>Inzicht in patronen, correlaties, oorzaken</a:t>
            </a:r>
          </a:p>
          <a:p>
            <a:endParaRPr lang="nl-NL" dirty="0"/>
          </a:p>
          <a:p>
            <a:r>
              <a:rPr lang="nl-NL" dirty="0"/>
              <a:t>Geconsolideerd uit meerdere bronnen</a:t>
            </a:r>
          </a:p>
          <a:p>
            <a:r>
              <a:rPr lang="nl-NL" dirty="0"/>
              <a:t>Geschoond, gefilterd, gestandaardiseerd, verrijkt</a:t>
            </a:r>
            <a:endParaRPr lang="en-NL" dirty="0"/>
          </a:p>
          <a:p>
            <a:r>
              <a:rPr lang="nl-NL" dirty="0"/>
              <a:t>Geïnterpreteerd en geaggregeerd naar betekenisvol niveau</a:t>
            </a:r>
          </a:p>
          <a:p>
            <a:r>
              <a:rPr lang="nl-NL" dirty="0"/>
              <a:t>Gerepresenteerd in interpreteerbare vorm</a:t>
            </a:r>
          </a:p>
          <a:p>
            <a:r>
              <a:rPr lang="nl-NL" dirty="0"/>
              <a:t>Gemeld en opvraagbaar op juiste moment en via optimale kanaal</a:t>
            </a:r>
          </a:p>
          <a:p>
            <a:endParaRPr lang="nl-NL" dirty="0"/>
          </a:p>
          <a:p>
            <a:r>
              <a:rPr lang="nl-NL" dirty="0"/>
              <a:t>Leidend tot begrip, beslissingen, acties, voorspelbaarheid, suggesties</a:t>
            </a:r>
          </a:p>
          <a:p>
            <a:pPr lvl="1"/>
            <a:r>
              <a:rPr lang="nl-NL" dirty="0"/>
              <a:t>En tot rijkere user </a:t>
            </a:r>
            <a:r>
              <a:rPr lang="nl-NL" dirty="0" err="1"/>
              <a:t>experience</a:t>
            </a:r>
            <a:r>
              <a:rPr lang="nl-NL" dirty="0"/>
              <a:t> – leukere, efficiëntere, effectievere user interfaces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22125-C54F-4555-87B1-05B1DB21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2460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D9633-CB8A-4F84-8FF7-9ED54A94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5F91B51F-8DE7-40CB-B6AE-1D4BBCD8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663" y="120562"/>
            <a:ext cx="3841473" cy="233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794729A-0E91-4ECD-83A0-926E165294E1}"/>
              </a:ext>
            </a:extLst>
          </p:cNvPr>
          <p:cNvGrpSpPr/>
          <p:nvPr/>
        </p:nvGrpSpPr>
        <p:grpSpPr>
          <a:xfrm>
            <a:off x="134303" y="916164"/>
            <a:ext cx="3985260" cy="922020"/>
            <a:chOff x="2202180" y="708660"/>
            <a:chExt cx="3985260" cy="922020"/>
          </a:xfrm>
        </p:grpSpPr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836F7618-D4D5-4D45-BB11-6055D36A8225}"/>
                </a:ext>
              </a:extLst>
            </p:cNvPr>
            <p:cNvSpPr/>
            <p:nvPr/>
          </p:nvSpPr>
          <p:spPr>
            <a:xfrm>
              <a:off x="2202180" y="708660"/>
              <a:ext cx="3985260" cy="922020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FA1B4F-1BBF-40F4-9021-417922640980}"/>
                </a:ext>
              </a:extLst>
            </p:cNvPr>
            <p:cNvSpPr txBox="1"/>
            <p:nvPr/>
          </p:nvSpPr>
          <p:spPr>
            <a:xfrm>
              <a:off x="2270760" y="818170"/>
              <a:ext cx="381000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600" dirty="0" err="1"/>
                <a:t>If</a:t>
              </a:r>
              <a:r>
                <a:rPr lang="nl-NL" sz="1600" dirty="0"/>
                <a:t> </a:t>
              </a:r>
              <a:r>
                <a:rPr lang="nl-NL" sz="1600" dirty="0" err="1"/>
                <a:t>you</a:t>
              </a:r>
              <a:r>
                <a:rPr lang="nl-NL" sz="1600" dirty="0"/>
                <a:t> </a:t>
              </a:r>
              <a:r>
                <a:rPr lang="nl-NL" sz="1600" dirty="0" err="1"/>
                <a:t>cannot</a:t>
              </a:r>
              <a:r>
                <a:rPr lang="nl-NL" sz="1600" dirty="0"/>
                <a:t> </a:t>
              </a:r>
              <a:r>
                <a:rPr lang="nl-NL" sz="1600" dirty="0" err="1"/>
                <a:t>measure</a:t>
              </a:r>
              <a:r>
                <a:rPr lang="nl-NL" sz="1600" dirty="0"/>
                <a:t> </a:t>
              </a:r>
              <a:r>
                <a:rPr lang="nl-NL" sz="1600" dirty="0" err="1"/>
                <a:t>what</a:t>
              </a:r>
              <a:r>
                <a:rPr lang="nl-NL" sz="1600" dirty="0"/>
                <a:t> is </a:t>
              </a:r>
              <a:r>
                <a:rPr lang="nl-NL" sz="1600" b="1" dirty="0"/>
                <a:t>important</a:t>
              </a:r>
              <a:r>
                <a:rPr lang="nl-NL" sz="1600" dirty="0"/>
                <a:t>, </a:t>
              </a:r>
              <a:br>
                <a:rPr lang="nl-NL" sz="1600" dirty="0"/>
              </a:br>
              <a:r>
                <a:rPr lang="nl-NL" sz="1600" dirty="0" err="1"/>
                <a:t>you</a:t>
              </a:r>
              <a:r>
                <a:rPr lang="nl-NL" sz="1600" dirty="0"/>
                <a:t> make </a:t>
              </a:r>
              <a:r>
                <a:rPr lang="nl-NL" sz="1600" dirty="0" err="1"/>
                <a:t>what</a:t>
              </a:r>
              <a:r>
                <a:rPr lang="nl-NL" sz="1600" dirty="0"/>
                <a:t> </a:t>
              </a:r>
              <a:r>
                <a:rPr lang="nl-NL" sz="1600" dirty="0" err="1"/>
                <a:t>you</a:t>
              </a:r>
              <a:r>
                <a:rPr lang="nl-NL" sz="1600" dirty="0"/>
                <a:t> </a:t>
              </a:r>
              <a:r>
                <a:rPr lang="nl-NL" sz="1600" i="1" dirty="0" err="1"/>
                <a:t>can</a:t>
              </a:r>
              <a:r>
                <a:rPr lang="nl-NL" sz="1600" i="1" dirty="0"/>
                <a:t> </a:t>
              </a:r>
              <a:r>
                <a:rPr lang="nl-NL" sz="1600" dirty="0" err="1"/>
                <a:t>measure</a:t>
              </a:r>
              <a:r>
                <a:rPr lang="nl-NL" sz="1600" dirty="0"/>
                <a:t> </a:t>
              </a:r>
              <a:br>
                <a:rPr lang="nl-NL" sz="1600" dirty="0"/>
              </a:br>
              <a:r>
                <a:rPr lang="nl-NL" sz="1600" dirty="0"/>
                <a:t>important</a:t>
              </a:r>
              <a:endParaRPr lang="en-NL" sz="1600" dirty="0" err="1"/>
            </a:p>
          </p:txBody>
        </p:sp>
      </p:grpSp>
      <p:pic>
        <p:nvPicPr>
          <p:cNvPr id="5" name="Snagit_SNG83A">
            <a:hlinkClick r:id="rId4"/>
            <a:extLst>
              <a:ext uri="{FF2B5EF4-FFF2-40B4-BE49-F238E27FC236}">
                <a16:creationId xmlns:a16="http://schemas.microsoft.com/office/drawing/2014/main" id="{533D277F-A9D2-4A9B-9661-48748ADDA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37" y="2158551"/>
            <a:ext cx="2045154" cy="1233045"/>
          </a:xfrm>
          <a:prstGeom prst="rect">
            <a:avLst/>
          </a:prstGeom>
        </p:spPr>
      </p:pic>
      <p:pic>
        <p:nvPicPr>
          <p:cNvPr id="1026" name="Picture 2" descr="https://i.imgur.com/BdXwfAw.png">
            <a:extLst>
              <a:ext uri="{FF2B5EF4-FFF2-40B4-BE49-F238E27FC236}">
                <a16:creationId xmlns:a16="http://schemas.microsoft.com/office/drawing/2014/main" id="{18EB4C41-3687-4A1F-8EA6-451E845A4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40" y="2612230"/>
            <a:ext cx="3985260" cy="2241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054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2049" name="Picture 1" descr="Data Flow for Analytics &#10;and Machine Learning &#10;Pipelining &#10;Data Lake &#10;aws &#10;Machine Learning &#10;Business Intelligence ">
            <a:extLst>
              <a:ext uri="{FF2B5EF4-FFF2-40B4-BE49-F238E27FC236}">
                <a16:creationId xmlns:a16="http://schemas.microsoft.com/office/drawing/2014/main" id="{E4FF413C-3E10-42B7-B8FD-48331D983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21" y="792000"/>
            <a:ext cx="8836572" cy="232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78825" y="3507828"/>
            <a:ext cx="1182413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Raw</a:t>
            </a:r>
            <a:r>
              <a:rPr lang="nl-NL" sz="1100" dirty="0"/>
              <a:t>/ </a:t>
            </a:r>
            <a:r>
              <a:rPr lang="nl-NL" sz="1100" dirty="0" err="1"/>
              <a:t>Operational</a:t>
            </a:r>
            <a:r>
              <a:rPr lang="nl-NL" sz="1100" dirty="0"/>
              <a:t> Data Sources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163759" y="3270584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35715" y="37543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174477" y="3413234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Pipeline</a:t>
            </a:r>
            <a:endParaRPr lang="en-NL" sz="12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385517" y="3413234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394388" y="3595371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2980578" y="4415214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845075" y="4629142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638323" y="3219457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662649" y="3841602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accent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accent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662650" y="4474519"/>
            <a:ext cx="1819197" cy="400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insight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460661" y="3092314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7961587" y="3144193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455910" y="3772011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Business Intelligence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411873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Raw</a:t>
            </a:r>
            <a:r>
              <a:rPr lang="nl-NL" sz="1100" dirty="0"/>
              <a:t>/ </a:t>
            </a:r>
            <a:r>
              <a:rPr lang="nl-NL" sz="1100" dirty="0" err="1"/>
              <a:t>Operational</a:t>
            </a:r>
            <a:r>
              <a:rPr lang="nl-NL" sz="1100" dirty="0"/>
              <a:t> Data Sources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Pipeline</a:t>
            </a:r>
            <a:endParaRPr lang="en-NL" sz="12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700145" y="1973476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accent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accent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insight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522483" y="1846333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8023409" y="1898212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Business Intelligence</a:t>
            </a:r>
            <a:endParaRPr lang="en-NL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6A1AE3-4AD4-43B8-839F-DD9AC4BB5EC9}"/>
              </a:ext>
            </a:extLst>
          </p:cNvPr>
          <p:cNvSpPr/>
          <p:nvPr/>
        </p:nvSpPr>
        <p:spPr>
          <a:xfrm>
            <a:off x="878845" y="3991443"/>
            <a:ext cx="7154729" cy="3837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Master Data Management, Meta-Data Management, Data </a:t>
            </a:r>
            <a:r>
              <a:rPr lang="nl-NL" dirty="0" err="1"/>
              <a:t>Governance</a:t>
            </a:r>
            <a:endParaRPr lang="en-NL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879FB1-8A7D-4D14-AAB1-800A78F8ED97}"/>
              </a:ext>
            </a:extLst>
          </p:cNvPr>
          <p:cNvSpPr/>
          <p:nvPr/>
        </p:nvSpPr>
        <p:spPr>
          <a:xfrm>
            <a:off x="878845" y="4421528"/>
            <a:ext cx="7154729" cy="3837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Data Access, </a:t>
            </a:r>
            <a:r>
              <a:rPr lang="nl-NL" dirty="0" err="1"/>
              <a:t>Authorization</a:t>
            </a:r>
            <a:r>
              <a:rPr lang="nl-NL" dirty="0"/>
              <a:t>, Privacy</a:t>
            </a:r>
            <a:endParaRPr lang="en-NL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20B153A-4C6E-4FB1-9796-1EBF6448B7EC}"/>
              </a:ext>
            </a:extLst>
          </p:cNvPr>
          <p:cNvSpPr/>
          <p:nvPr/>
        </p:nvSpPr>
        <p:spPr>
          <a:xfrm>
            <a:off x="2682240" y="838320"/>
            <a:ext cx="2613660" cy="641755"/>
          </a:xfrm>
          <a:prstGeom prst="wedgeRectCallout">
            <a:avLst>
              <a:gd name="adj1" fmla="val 14444"/>
              <a:gd name="adj2" fmla="val 89809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Eenmalig</a:t>
            </a:r>
          </a:p>
          <a:p>
            <a:pPr algn="ctr"/>
            <a:r>
              <a:rPr lang="nl-NL" dirty="0"/>
              <a:t>Periodiek, in batch</a:t>
            </a:r>
          </a:p>
          <a:p>
            <a:pPr algn="ctr"/>
            <a:r>
              <a:rPr lang="nl-NL" dirty="0"/>
              <a:t>Continue, event gebaseerd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9117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Raw</a:t>
            </a:r>
            <a:r>
              <a:rPr lang="nl-NL" sz="1100" dirty="0"/>
              <a:t>/ </a:t>
            </a:r>
            <a:r>
              <a:rPr lang="nl-NL" sz="1100" dirty="0" err="1"/>
              <a:t>Operational</a:t>
            </a:r>
            <a:r>
              <a:rPr lang="nl-NL" sz="1100" dirty="0"/>
              <a:t> Data Sources</a:t>
            </a:r>
            <a:endParaRPr lang="en-NL" sz="11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Pipeline</a:t>
            </a:r>
            <a:endParaRPr lang="en-NL" sz="12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993A4E-26B5-4387-94E3-6ED736FEBFF9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09604C8-1CC9-4702-A406-7F2ED1A095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19D03A70-EB0A-433A-BAA5-A8BC3522A3C3}"/>
              </a:ext>
            </a:extLst>
          </p:cNvPr>
          <p:cNvSpPr/>
          <p:nvPr/>
        </p:nvSpPr>
        <p:spPr>
          <a:xfrm>
            <a:off x="3620880" y="838319"/>
            <a:ext cx="3640979" cy="1423528"/>
          </a:xfrm>
          <a:prstGeom prst="wedgeRectCallout">
            <a:avLst>
              <a:gd name="adj1" fmla="val -53972"/>
              <a:gd name="adj2" fmla="val 6417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/>
              <a:t>Relationele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 err="1"/>
              <a:t>NoSQL</a:t>
            </a:r>
            <a:r>
              <a:rPr lang="nl-NL" sz="1200" dirty="0"/>
              <a:t> Database (Document Store, </a:t>
            </a:r>
            <a:r>
              <a:rPr lang="nl-NL" sz="1200" dirty="0" err="1"/>
              <a:t>Key</a:t>
            </a:r>
            <a:r>
              <a:rPr lang="nl-NL" sz="1200" dirty="0"/>
              <a:t>/Value Store, </a:t>
            </a:r>
            <a:r>
              <a:rPr lang="nl-NL" sz="1200" dirty="0" err="1"/>
              <a:t>GraphDB</a:t>
            </a:r>
            <a:r>
              <a:rPr lang="nl-NL" sz="1200" dirty="0"/>
              <a:t>, Time Series, ..)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 err="1"/>
              <a:t>Hadoop</a:t>
            </a:r>
            <a:endParaRPr lang="nl-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/>
              <a:t>Event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/>
              <a:t>Object Store, Block Store </a:t>
            </a:r>
            <a:endParaRPr lang="en-NL" sz="1200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598051A4-46FF-4581-8035-A81E8DD72274}"/>
              </a:ext>
            </a:extLst>
          </p:cNvPr>
          <p:cNvSpPr/>
          <p:nvPr/>
        </p:nvSpPr>
        <p:spPr>
          <a:xfrm>
            <a:off x="245220" y="3302588"/>
            <a:ext cx="3640979" cy="1328934"/>
          </a:xfrm>
          <a:prstGeom prst="wedgeRectCallout">
            <a:avLst>
              <a:gd name="adj1" fmla="val -30741"/>
              <a:gd name="adj2" fmla="val -79787"/>
            </a:avLst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Standaard Business Applicaties &amp; SaaS (SAP, Oracle EBS, Siebel, </a:t>
            </a:r>
            <a:r>
              <a:rPr lang="nl-NL" sz="1100" dirty="0" err="1"/>
              <a:t>SalesForce</a:t>
            </a:r>
            <a:r>
              <a:rPr lang="nl-NL" sz="1100" dirty="0"/>
              <a:t>, AFAS, Dynamics)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Maatwerk Applicaties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Fast</a:t>
            </a:r>
            <a:r>
              <a:rPr lang="nl-NL" sz="1100" dirty="0"/>
              <a:t> Sources: </a:t>
            </a:r>
            <a:r>
              <a:rPr lang="nl-NL" sz="1100" dirty="0" err="1"/>
              <a:t>IoT</a:t>
            </a:r>
            <a:r>
              <a:rPr lang="nl-NL" sz="1100" dirty="0"/>
              <a:t>, Web Clicks, </a:t>
            </a:r>
            <a:r>
              <a:rPr lang="nl-NL" sz="1100" dirty="0" err="1"/>
              <a:t>Social</a:t>
            </a:r>
            <a:r>
              <a:rPr lang="nl-NL" sz="1100" dirty="0"/>
              <a:t> Media,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Unstructured</a:t>
            </a:r>
            <a:r>
              <a:rPr lang="nl-NL" sz="1100" dirty="0"/>
              <a:t>: image/video, </a:t>
            </a:r>
            <a:r>
              <a:rPr lang="nl-NL" sz="1100" dirty="0" err="1"/>
              <a:t>log-files</a:t>
            </a:r>
            <a:r>
              <a:rPr lang="nl-NL" sz="1100" dirty="0"/>
              <a:t>, </a:t>
            </a:r>
            <a:r>
              <a:rPr lang="nl-NL" sz="1100" dirty="0" err="1"/>
              <a:t>text</a:t>
            </a:r>
            <a:r>
              <a:rPr lang="nl-NL" sz="1100" dirty="0"/>
              <a:t>/CMS, email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…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2E6D8F66-B533-435E-9639-51911B9DA0CB}"/>
              </a:ext>
            </a:extLst>
          </p:cNvPr>
          <p:cNvSpPr/>
          <p:nvPr/>
        </p:nvSpPr>
        <p:spPr>
          <a:xfrm>
            <a:off x="283861" y="690382"/>
            <a:ext cx="2572356" cy="938266"/>
          </a:xfrm>
          <a:prstGeom prst="wedgeRectCallout">
            <a:avLst>
              <a:gd name="adj1" fmla="val -588"/>
              <a:gd name="adj2" fmla="val 14538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ETL/ELT, Change Data </a:t>
            </a:r>
            <a:r>
              <a:rPr lang="nl-NL" sz="1200" dirty="0" err="1"/>
              <a:t>Capture</a:t>
            </a:r>
            <a:r>
              <a:rPr lang="nl-NL" sz="1200" dirty="0"/>
              <a:t>, Event Bus/Message Queue, file/ftp </a:t>
            </a:r>
            <a:r>
              <a:rPr lang="nl-NL" sz="1200" dirty="0" err="1"/>
              <a:t>handlers</a:t>
            </a:r>
            <a:r>
              <a:rPr lang="nl-NL" sz="1200" dirty="0"/>
              <a:t>, adapters, ESB, Web </a:t>
            </a:r>
            <a:r>
              <a:rPr lang="nl-NL" sz="1200" dirty="0" err="1"/>
              <a:t>Scraping</a:t>
            </a:r>
            <a:r>
              <a:rPr lang="nl-NL" sz="1200" dirty="0"/>
              <a:t>, </a:t>
            </a:r>
            <a:br>
              <a:rPr lang="nl-NL" sz="1200" dirty="0"/>
            </a:br>
            <a:r>
              <a:rPr lang="nl-NL" sz="1200" dirty="0"/>
              <a:t>Streaming (event) Analytics 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DEF961-62E3-4115-A97A-84851A740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530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0B25A86-6B95-41C6-89E2-A36128C17FA0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402926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28982</TotalTime>
  <Words>1841</Words>
  <Application>Microsoft Office PowerPoint</Application>
  <PresentationFormat>On-screen Show (16:9)</PresentationFormat>
  <Paragraphs>328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Narrow</vt:lpstr>
      <vt:lpstr>Arial Unicode MS</vt:lpstr>
      <vt:lpstr>Calibri</vt:lpstr>
      <vt:lpstr>Office-thema</vt:lpstr>
      <vt:lpstr>AMIS_WIDESCREEN</vt:lpstr>
      <vt:lpstr>Data Analytics on Oracle OpenWorld 2018 Session Details</vt:lpstr>
      <vt:lpstr>Propositie: Data Analytics  Mmmmmmmm…</vt:lpstr>
      <vt:lpstr>Waarde van data</vt:lpstr>
      <vt:lpstr>Waarde van data</vt:lpstr>
      <vt:lpstr>PowerPoint Presentation</vt:lpstr>
      <vt:lpstr>Data Flow – from raw data to business insight &amp; action</vt:lpstr>
      <vt:lpstr>Data Flow – from raw data to business insight &amp; action</vt:lpstr>
      <vt:lpstr>Data Flow – from raw data to business insight &amp; action</vt:lpstr>
      <vt:lpstr>Data Flow – from raw data to business insight &amp; action</vt:lpstr>
      <vt:lpstr>Data Wrangling</vt:lpstr>
      <vt:lpstr>PowerPoint Presentation</vt:lpstr>
      <vt:lpstr>Data kneden</vt:lpstr>
      <vt:lpstr>Data Flow – from raw data to business insight &amp; action</vt:lpstr>
      <vt:lpstr>Data Flow – from raw data to business insight &amp; action</vt:lpstr>
      <vt:lpstr>Data Flow – from raw data to business insight &amp; action</vt:lpstr>
      <vt:lpstr>Niveaus van AI/Machine Learning</vt:lpstr>
      <vt:lpstr>AWS AI &amp; Machine Learning (powered) services</vt:lpstr>
      <vt:lpstr>Data Flow – from raw data to business insight &amp; action</vt:lpstr>
      <vt:lpstr>Leveraging Machine Learning models</vt:lpstr>
      <vt:lpstr>[voorbeelden van] Technologie in Data Flow</vt:lpstr>
      <vt:lpstr>Data Analytics on Oracle OpenWorld 2018 Session Details</vt:lpstr>
      <vt:lpstr>High level overview</vt:lpstr>
      <vt:lpstr>High level overview</vt:lpstr>
      <vt:lpstr>High level overview</vt:lpstr>
      <vt:lpstr>Data flow for Oracle OpenWorld 2018 Session Data</vt:lpstr>
      <vt:lpstr>Data flow for Oracle OpenWorld 2018 Session Data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Lucas Jellema</dc:creator>
  <cp:keywords>oow2018;data analytics</cp:keywords>
  <dc:description>Amis - versie 1 - juni 2017
Ontwerp: Humming
Template: Ton Persoon</dc:description>
  <cp:lastModifiedBy>Lucas Jellema</cp:lastModifiedBy>
  <cp:revision>480</cp:revision>
  <dcterms:created xsi:type="dcterms:W3CDTF">2017-09-25T11:59:01Z</dcterms:created>
  <dcterms:modified xsi:type="dcterms:W3CDTF">2019-01-16T07:15:22Z</dcterms:modified>
</cp:coreProperties>
</file>